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Fira Sans Extra Condensed"/>
      <p:regular r:id="rId39"/>
      <p:bold r:id="rId40"/>
      <p:italic r:id="rId41"/>
      <p:boldItalic r:id="rId42"/>
    </p:embeddedFont>
    <p:embeddedFont>
      <p:font typeface="Fira Sans Extra Condensed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izovKF1T2+lOrrrjaCcYp74S/d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FFA4FF-8287-42D3-B4FD-DAA02DC72C69}">
  <a:tblStyle styleId="{EEFFA4FF-8287-42D3-B4FD-DAA02DC72C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bold.fntdata"/><Relationship Id="rId20" Type="http://schemas.openxmlformats.org/officeDocument/2006/relationships/slide" Target="slides/slide15.xml"/><Relationship Id="rId42" Type="http://schemas.openxmlformats.org/officeDocument/2006/relationships/font" Target="fonts/FiraSansExtraCondensed-boldItalic.fntdata"/><Relationship Id="rId41" Type="http://schemas.openxmlformats.org/officeDocument/2006/relationships/font" Target="fonts/FiraSansExtraCondensed-italic.fntdata"/><Relationship Id="rId22" Type="http://schemas.openxmlformats.org/officeDocument/2006/relationships/slide" Target="slides/slide17.xml"/><Relationship Id="rId44" Type="http://schemas.openxmlformats.org/officeDocument/2006/relationships/font" Target="fonts/FiraSansExtraCondensedSemiBold-bold.fntdata"/><Relationship Id="rId21" Type="http://schemas.openxmlformats.org/officeDocument/2006/relationships/slide" Target="slides/slide16.xml"/><Relationship Id="rId43" Type="http://schemas.openxmlformats.org/officeDocument/2006/relationships/font" Target="fonts/FiraSansExtraCondensedSemiBold-regular.fntdata"/><Relationship Id="rId24" Type="http://schemas.openxmlformats.org/officeDocument/2006/relationships/slide" Target="slides/slide19.xml"/><Relationship Id="rId46" Type="http://schemas.openxmlformats.org/officeDocument/2006/relationships/font" Target="fonts/FiraSansExtraCondensedSemiBold-boldItalic.fntdata"/><Relationship Id="rId23" Type="http://schemas.openxmlformats.org/officeDocument/2006/relationships/slide" Target="slides/slide18.xml"/><Relationship Id="rId45" Type="http://schemas.openxmlformats.org/officeDocument/2006/relationships/font" Target="fonts/FiraSansExtraCondensed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FiraSansExtraCondensed-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0712cfe4ac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0712cfe4a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0692506136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0692506136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5dc869e3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05dc869e36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069250613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069250613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5ffba819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05ffba819a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05dc869e3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05dc869e36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05ffba819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05ffba819a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06b823780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06b823780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05dc869e36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05dc869e36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5dc869e36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5dc869e3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0712cfe4ac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0712cfe4ac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05dc869e36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05dc869e36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5dc869e36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05dc869e36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5dc869e3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05dc869e3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6b823780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06b823780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06b823780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06b823780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062e6f467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062e6f467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6b823780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06b823780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062e6f467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062e6f467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05dc869e3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05dc869e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712cfe4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0712cfe4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5dc869e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05dc869e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6b8237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6b82378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Edge servers have several benefits over cloud computing in certain situations:</a:t>
            </a:r>
            <a:endParaRPr/>
          </a:p>
          <a:p>
            <a:pPr indent="-298450" lvl="0" marL="457200" rtl="0" algn="l">
              <a:lnSpc>
                <a:spcPct val="115000"/>
              </a:lnSpc>
              <a:spcBef>
                <a:spcPts val="1200"/>
              </a:spcBef>
              <a:spcAft>
                <a:spcPts val="0"/>
              </a:spcAft>
              <a:buClr>
                <a:schemeClr val="dk1"/>
              </a:buClr>
              <a:buSzPts val="1100"/>
              <a:buAutoNum type="arabicPeriod"/>
            </a:pPr>
            <a:r>
              <a:rPr lang="en-GB"/>
              <a:t>Low Latency: Edge servers are located closer to end-users, reducing the latency and improving the performance of applications and services.</a:t>
            </a:r>
            <a:endParaRPr/>
          </a:p>
          <a:p>
            <a:pPr indent="-298450" lvl="0" marL="457200" rtl="0" algn="l">
              <a:lnSpc>
                <a:spcPct val="115000"/>
              </a:lnSpc>
              <a:spcBef>
                <a:spcPts val="0"/>
              </a:spcBef>
              <a:spcAft>
                <a:spcPts val="0"/>
              </a:spcAft>
              <a:buClr>
                <a:schemeClr val="dk1"/>
              </a:buClr>
              <a:buSzPts val="1100"/>
              <a:buAutoNum type="arabicPeriod"/>
            </a:pPr>
            <a:r>
              <a:rPr lang="en-GB"/>
              <a:t>Improved Bandwidth: Edge servers can offload some of the processing and storage workload from the cloud, reducing the amount of data that needs to be transmitted over the network and improving the overall bandwidth.</a:t>
            </a:r>
            <a:endParaRPr/>
          </a:p>
          <a:p>
            <a:pPr indent="-298450" lvl="0" marL="457200" rtl="0" algn="l">
              <a:lnSpc>
                <a:spcPct val="115000"/>
              </a:lnSpc>
              <a:spcBef>
                <a:spcPts val="0"/>
              </a:spcBef>
              <a:spcAft>
                <a:spcPts val="0"/>
              </a:spcAft>
              <a:buClr>
                <a:schemeClr val="dk1"/>
              </a:buClr>
              <a:buSzPts val="1100"/>
              <a:buAutoNum type="arabicPeriod"/>
            </a:pPr>
            <a:r>
              <a:rPr lang="en-GB"/>
              <a:t>Reduced Dependency on Network Connectivity: Edge servers can provide some level of redundancy and ensure that applications and services are still available even if the network connection to the cloud is lost or degraded.</a:t>
            </a:r>
            <a:endParaRPr/>
          </a:p>
          <a:p>
            <a:pPr indent="-298450" lvl="0" marL="457200" rtl="0" algn="l">
              <a:lnSpc>
                <a:spcPct val="115000"/>
              </a:lnSpc>
              <a:spcBef>
                <a:spcPts val="0"/>
              </a:spcBef>
              <a:spcAft>
                <a:spcPts val="0"/>
              </a:spcAft>
              <a:buClr>
                <a:schemeClr val="dk1"/>
              </a:buClr>
              <a:buSzPts val="1100"/>
              <a:buAutoNum type="arabicPeriod"/>
            </a:pPr>
            <a:r>
              <a:rPr lang="en-GB"/>
              <a:t>Better Security: Edge servers can help improve the security of data and applications by processing sensitive data locally and reducing the risk of data breaches.</a:t>
            </a:r>
            <a:endParaRPr/>
          </a:p>
          <a:p>
            <a:pPr indent="-298450" lvl="0" marL="457200" rtl="0" algn="l">
              <a:lnSpc>
                <a:spcPct val="115000"/>
              </a:lnSpc>
              <a:spcBef>
                <a:spcPts val="0"/>
              </a:spcBef>
              <a:spcAft>
                <a:spcPts val="0"/>
              </a:spcAft>
              <a:buClr>
                <a:schemeClr val="dk1"/>
              </a:buClr>
              <a:buSzPts val="1100"/>
              <a:buAutoNum type="arabicPeriod"/>
            </a:pPr>
            <a:r>
              <a:rPr lang="en-GB"/>
              <a:t>Cost Savings: In some cases, using edge servers can result in cost savings as it reduces the amount of data transmitted over the network, and reduces the need for expensive cloud infrastructure</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6b823780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6b823780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06b823780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06b823780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62e6f467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62e6f467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06b82378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06b82378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6"/>
          <p:cNvSpPr txBox="1"/>
          <p:nvPr>
            <p:ph type="ctrTitle"/>
          </p:nvPr>
        </p:nvSpPr>
        <p:spPr>
          <a:xfrm>
            <a:off x="609600" y="1150825"/>
            <a:ext cx="4252200" cy="2395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5200"/>
              <a:buNone/>
              <a:defRPr sz="50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36"/>
          <p:cNvSpPr txBox="1"/>
          <p:nvPr>
            <p:ph idx="1" type="subTitle"/>
          </p:nvPr>
        </p:nvSpPr>
        <p:spPr>
          <a:xfrm>
            <a:off x="609600" y="3546275"/>
            <a:ext cx="4252200" cy="44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46" name="Google Shape;46;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rtl="0" algn="ctr">
              <a:lnSpc>
                <a:spcPct val="115000"/>
              </a:lnSpc>
              <a:spcBef>
                <a:spcPts val="0"/>
              </a:spcBef>
              <a:spcAft>
                <a:spcPts val="0"/>
              </a:spcAft>
              <a:buSzPts val="1200"/>
              <a:buChar char="●"/>
              <a:defRPr/>
            </a:lvl1pPr>
            <a:lvl2pPr indent="-304800" lvl="1" marL="914400" rtl="0" algn="ctr">
              <a:lnSpc>
                <a:spcPct val="115000"/>
              </a:lnSpc>
              <a:spcBef>
                <a:spcPts val="0"/>
              </a:spcBef>
              <a:spcAft>
                <a:spcPts val="0"/>
              </a:spcAft>
              <a:buSzPts val="1200"/>
              <a:buChar char="○"/>
              <a:defRPr/>
            </a:lvl2pPr>
            <a:lvl3pPr indent="-304800" lvl="2" marL="1371600" rtl="0" algn="ctr">
              <a:lnSpc>
                <a:spcPct val="115000"/>
              </a:lnSpc>
              <a:spcBef>
                <a:spcPts val="0"/>
              </a:spcBef>
              <a:spcAft>
                <a:spcPts val="0"/>
              </a:spcAft>
              <a:buSzPts val="1200"/>
              <a:buChar char="■"/>
              <a:defRPr/>
            </a:lvl3pPr>
            <a:lvl4pPr indent="-304800" lvl="3" marL="1828800" rtl="0" algn="ctr">
              <a:lnSpc>
                <a:spcPct val="115000"/>
              </a:lnSpc>
              <a:spcBef>
                <a:spcPts val="0"/>
              </a:spcBef>
              <a:spcAft>
                <a:spcPts val="0"/>
              </a:spcAft>
              <a:buSzPts val="1200"/>
              <a:buChar char="●"/>
              <a:defRPr/>
            </a:lvl4pPr>
            <a:lvl5pPr indent="-304800" lvl="4" marL="2286000" rtl="0" algn="ctr">
              <a:lnSpc>
                <a:spcPct val="115000"/>
              </a:lnSpc>
              <a:spcBef>
                <a:spcPts val="0"/>
              </a:spcBef>
              <a:spcAft>
                <a:spcPts val="0"/>
              </a:spcAft>
              <a:buSzPts val="1200"/>
              <a:buChar char="○"/>
              <a:defRPr/>
            </a:lvl5pPr>
            <a:lvl6pPr indent="-304800" lvl="5" marL="2743200" rtl="0" algn="ctr">
              <a:lnSpc>
                <a:spcPct val="115000"/>
              </a:lnSpc>
              <a:spcBef>
                <a:spcPts val="0"/>
              </a:spcBef>
              <a:spcAft>
                <a:spcPts val="0"/>
              </a:spcAft>
              <a:buSzPts val="1200"/>
              <a:buChar char="■"/>
              <a:defRPr/>
            </a:lvl6pPr>
            <a:lvl7pPr indent="-304800" lvl="6" marL="3200400" rtl="0" algn="ctr">
              <a:lnSpc>
                <a:spcPct val="115000"/>
              </a:lnSpc>
              <a:spcBef>
                <a:spcPts val="0"/>
              </a:spcBef>
              <a:spcAft>
                <a:spcPts val="0"/>
              </a:spcAft>
              <a:buSzPts val="1200"/>
              <a:buChar char="●"/>
              <a:defRPr/>
            </a:lvl7pPr>
            <a:lvl8pPr indent="-304800" lvl="7" marL="3657600" rtl="0" algn="ctr">
              <a:lnSpc>
                <a:spcPct val="115000"/>
              </a:lnSpc>
              <a:spcBef>
                <a:spcPts val="0"/>
              </a:spcBef>
              <a:spcAft>
                <a:spcPts val="0"/>
              </a:spcAft>
              <a:buSzPts val="1200"/>
              <a:buChar char="○"/>
              <a:defRPr/>
            </a:lvl8pPr>
            <a:lvl9pPr indent="-304800" lvl="8" marL="4114800" rtl="0" algn="ctr">
              <a:lnSpc>
                <a:spcPct val="115000"/>
              </a:lnSpc>
              <a:spcBef>
                <a:spcPts val="0"/>
              </a:spcBef>
              <a:spcAft>
                <a:spcPts val="0"/>
              </a:spcAft>
              <a:buSzPts val="1200"/>
              <a:buChar char="■"/>
              <a:defRPr/>
            </a:lvl9pPr>
          </a:lstStyle>
          <a:p/>
        </p:txBody>
      </p:sp>
      <p:sp>
        <p:nvSpPr>
          <p:cNvPr id="47" name="Google Shape;4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7"/>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a:lvl2pPr>
            <a:lvl3pPr lvl="2" rtl="0" algn="ctr">
              <a:lnSpc>
                <a:spcPct val="100000"/>
              </a:lnSpc>
              <a:spcBef>
                <a:spcPts val="0"/>
              </a:spcBef>
              <a:spcAft>
                <a:spcPts val="0"/>
              </a:spcAft>
              <a:buSzPts val="2500"/>
              <a:buNone/>
              <a:defRPr/>
            </a:lvl3pPr>
            <a:lvl4pPr lvl="3" rtl="0" algn="ctr">
              <a:lnSpc>
                <a:spcPct val="100000"/>
              </a:lnSpc>
              <a:spcBef>
                <a:spcPts val="0"/>
              </a:spcBef>
              <a:spcAft>
                <a:spcPts val="0"/>
              </a:spcAft>
              <a:buSzPts val="2500"/>
              <a:buNone/>
              <a:defRPr/>
            </a:lvl4pPr>
            <a:lvl5pPr lvl="4" rtl="0" algn="ctr">
              <a:lnSpc>
                <a:spcPct val="100000"/>
              </a:lnSpc>
              <a:spcBef>
                <a:spcPts val="0"/>
              </a:spcBef>
              <a:spcAft>
                <a:spcPts val="0"/>
              </a:spcAft>
              <a:buSzPts val="2500"/>
              <a:buNone/>
              <a:defRPr/>
            </a:lvl5pPr>
            <a:lvl6pPr lvl="5" rtl="0" algn="ctr">
              <a:lnSpc>
                <a:spcPct val="100000"/>
              </a:lnSpc>
              <a:spcBef>
                <a:spcPts val="0"/>
              </a:spcBef>
              <a:spcAft>
                <a:spcPts val="0"/>
              </a:spcAft>
              <a:buSzPts val="2500"/>
              <a:buNone/>
              <a:defRPr/>
            </a:lvl6pPr>
            <a:lvl7pPr lvl="6" rtl="0" algn="ctr">
              <a:lnSpc>
                <a:spcPct val="100000"/>
              </a:lnSpc>
              <a:spcBef>
                <a:spcPts val="0"/>
              </a:spcBef>
              <a:spcAft>
                <a:spcPts val="0"/>
              </a:spcAft>
              <a:buSzPts val="2500"/>
              <a:buNone/>
              <a:defRPr/>
            </a:lvl7pPr>
            <a:lvl8pPr lvl="7" rtl="0" algn="ctr">
              <a:lnSpc>
                <a:spcPct val="100000"/>
              </a:lnSpc>
              <a:spcBef>
                <a:spcPts val="0"/>
              </a:spcBef>
              <a:spcAft>
                <a:spcPts val="0"/>
              </a:spcAft>
              <a:buSzPts val="2500"/>
              <a:buNone/>
              <a:defRPr/>
            </a:lvl8pPr>
            <a:lvl9pPr lvl="8" rtl="0" algn="ctr">
              <a:lnSpc>
                <a:spcPct val="100000"/>
              </a:lnSpc>
              <a:spcBef>
                <a:spcPts val="0"/>
              </a:spcBef>
              <a:spcAft>
                <a:spcPts val="0"/>
              </a:spcAft>
              <a:buSzPts val="2500"/>
              <a:buNone/>
              <a:defRPr/>
            </a:lvl9pPr>
          </a:lstStyle>
          <a:p/>
        </p:txBody>
      </p:sp>
      <p:sp>
        <p:nvSpPr>
          <p:cNvPr id="15" name="Google Shape;1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8" name="Google Shape;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1"/>
          <p:cNvSpPr txBox="1"/>
          <p:nvPr>
            <p:ph type="title"/>
          </p:nvPr>
        </p:nvSpPr>
        <p:spPr>
          <a:xfrm>
            <a:off x="514775" y="292625"/>
            <a:ext cx="81144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a:lvl2pPr>
            <a:lvl3pPr lvl="2" rtl="0" algn="ctr">
              <a:lnSpc>
                <a:spcPct val="100000"/>
              </a:lnSpc>
              <a:spcBef>
                <a:spcPts val="0"/>
              </a:spcBef>
              <a:spcAft>
                <a:spcPts val="0"/>
              </a:spcAft>
              <a:buSzPts val="2500"/>
              <a:buNone/>
              <a:defRPr/>
            </a:lvl3pPr>
            <a:lvl4pPr lvl="3" rtl="0" algn="ctr">
              <a:lnSpc>
                <a:spcPct val="100000"/>
              </a:lnSpc>
              <a:spcBef>
                <a:spcPts val="0"/>
              </a:spcBef>
              <a:spcAft>
                <a:spcPts val="0"/>
              </a:spcAft>
              <a:buSzPts val="2500"/>
              <a:buNone/>
              <a:defRPr/>
            </a:lvl4pPr>
            <a:lvl5pPr lvl="4" rtl="0" algn="ctr">
              <a:lnSpc>
                <a:spcPct val="100000"/>
              </a:lnSpc>
              <a:spcBef>
                <a:spcPts val="0"/>
              </a:spcBef>
              <a:spcAft>
                <a:spcPts val="0"/>
              </a:spcAft>
              <a:buSzPts val="2500"/>
              <a:buNone/>
              <a:defRPr/>
            </a:lvl5pPr>
            <a:lvl6pPr lvl="5" rtl="0" algn="ctr">
              <a:lnSpc>
                <a:spcPct val="100000"/>
              </a:lnSpc>
              <a:spcBef>
                <a:spcPts val="0"/>
              </a:spcBef>
              <a:spcAft>
                <a:spcPts val="0"/>
              </a:spcAft>
              <a:buSzPts val="2500"/>
              <a:buNone/>
              <a:defRPr/>
            </a:lvl6pPr>
            <a:lvl7pPr lvl="6" rtl="0" algn="ctr">
              <a:lnSpc>
                <a:spcPct val="100000"/>
              </a:lnSpc>
              <a:spcBef>
                <a:spcPts val="0"/>
              </a:spcBef>
              <a:spcAft>
                <a:spcPts val="0"/>
              </a:spcAft>
              <a:buSzPts val="2500"/>
              <a:buNone/>
              <a:defRPr/>
            </a:lvl7pPr>
            <a:lvl8pPr lvl="7" rtl="0" algn="ctr">
              <a:lnSpc>
                <a:spcPct val="100000"/>
              </a:lnSpc>
              <a:spcBef>
                <a:spcPts val="0"/>
              </a:spcBef>
              <a:spcAft>
                <a:spcPts val="0"/>
              </a:spcAft>
              <a:buSzPts val="2500"/>
              <a:buNone/>
              <a:defRPr/>
            </a:lvl8pPr>
            <a:lvl9pPr lvl="8" rtl="0" algn="ctr">
              <a:lnSpc>
                <a:spcPct val="100000"/>
              </a:lnSpc>
              <a:spcBef>
                <a:spcPts val="0"/>
              </a:spcBef>
              <a:spcAft>
                <a:spcPts val="0"/>
              </a:spcAft>
              <a:buSzPts val="2500"/>
              <a:buNone/>
              <a:defRPr/>
            </a:lvl9pPr>
          </a:lstStyle>
          <a:p/>
        </p:txBody>
      </p:sp>
      <p:sp>
        <p:nvSpPr>
          <p:cNvPr id="21" name="Google Shape;21;p41"/>
          <p:cNvSpPr txBox="1"/>
          <p:nvPr>
            <p:ph idx="1" type="body"/>
          </p:nvPr>
        </p:nvSpPr>
        <p:spPr>
          <a:xfrm>
            <a:off x="514775" y="1152475"/>
            <a:ext cx="8114400" cy="3416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a:lvl1pPr>
            <a:lvl2pPr indent="-304800" lvl="1" marL="914400" rtl="0" algn="l">
              <a:lnSpc>
                <a:spcPct val="115000"/>
              </a:lnSpc>
              <a:spcBef>
                <a:spcPts val="0"/>
              </a:spcBef>
              <a:spcAft>
                <a:spcPts val="0"/>
              </a:spcAft>
              <a:buSzPts val="1200"/>
              <a:buChar char="○"/>
              <a:defRPr/>
            </a:lvl2pPr>
            <a:lvl3pPr indent="-304800" lvl="2" marL="1371600" rtl="0" algn="l">
              <a:lnSpc>
                <a:spcPct val="115000"/>
              </a:lnSpc>
              <a:spcBef>
                <a:spcPts val="0"/>
              </a:spcBef>
              <a:spcAft>
                <a:spcPts val="0"/>
              </a:spcAft>
              <a:buSzPts val="1200"/>
              <a:buChar char="■"/>
              <a:defRPr/>
            </a:lvl3pPr>
            <a:lvl4pPr indent="-304800" lvl="3" marL="1828800" rtl="0" algn="l">
              <a:lnSpc>
                <a:spcPct val="115000"/>
              </a:lnSpc>
              <a:spcBef>
                <a:spcPts val="0"/>
              </a:spcBef>
              <a:spcAft>
                <a:spcPts val="0"/>
              </a:spcAft>
              <a:buSzPts val="1200"/>
              <a:buChar char="●"/>
              <a:defRPr/>
            </a:lvl4pPr>
            <a:lvl5pPr indent="-304800" lvl="4" marL="2286000" rtl="0" algn="l">
              <a:lnSpc>
                <a:spcPct val="115000"/>
              </a:lnSpc>
              <a:spcBef>
                <a:spcPts val="0"/>
              </a:spcBef>
              <a:spcAft>
                <a:spcPts val="0"/>
              </a:spcAft>
              <a:buSzPts val="1200"/>
              <a:buChar char="○"/>
              <a:defRPr/>
            </a:lvl5pPr>
            <a:lvl6pPr indent="-304800" lvl="5" marL="2743200" rtl="0" algn="l">
              <a:lnSpc>
                <a:spcPct val="115000"/>
              </a:lnSpc>
              <a:spcBef>
                <a:spcPts val="0"/>
              </a:spcBef>
              <a:spcAft>
                <a:spcPts val="0"/>
              </a:spcAft>
              <a:buSzPts val="1200"/>
              <a:buChar char="■"/>
              <a:defRPr/>
            </a:lvl6pPr>
            <a:lvl7pPr indent="-304800" lvl="6" marL="3200400" rtl="0" algn="l">
              <a:lnSpc>
                <a:spcPct val="115000"/>
              </a:lnSpc>
              <a:spcBef>
                <a:spcPts val="0"/>
              </a:spcBef>
              <a:spcAft>
                <a:spcPts val="0"/>
              </a:spcAft>
              <a:buSzPts val="1200"/>
              <a:buChar char="●"/>
              <a:defRPr/>
            </a:lvl7pPr>
            <a:lvl8pPr indent="-304800" lvl="7" marL="3657600" rtl="0" algn="l">
              <a:lnSpc>
                <a:spcPct val="115000"/>
              </a:lnSpc>
              <a:spcBef>
                <a:spcPts val="0"/>
              </a:spcBef>
              <a:spcAft>
                <a:spcPts val="0"/>
              </a:spcAft>
              <a:buSzPts val="1200"/>
              <a:buChar char="○"/>
              <a:defRPr/>
            </a:lvl8pPr>
            <a:lvl9pPr indent="-304800" lvl="8" marL="4114800" rtl="0" algn="l">
              <a:lnSpc>
                <a:spcPct val="115000"/>
              </a:lnSpc>
              <a:spcBef>
                <a:spcPts val="0"/>
              </a:spcBef>
              <a:spcAft>
                <a:spcPts val="0"/>
              </a:spcAft>
              <a:buSzPts val="1200"/>
              <a:buChar char="■"/>
              <a:defRPr/>
            </a:lvl9pPr>
          </a:lstStyle>
          <a:p/>
        </p:txBody>
      </p:sp>
      <p:sp>
        <p:nvSpPr>
          <p:cNvPr id="22" name="Google Shape;2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42"/>
          <p:cNvSpPr txBox="1"/>
          <p:nvPr>
            <p:ph type="title"/>
          </p:nvPr>
        </p:nvSpPr>
        <p:spPr>
          <a:xfrm>
            <a:off x="514775" y="292625"/>
            <a:ext cx="81144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a:lvl2pPr>
            <a:lvl3pPr lvl="2" rtl="0" algn="ctr">
              <a:lnSpc>
                <a:spcPct val="100000"/>
              </a:lnSpc>
              <a:spcBef>
                <a:spcPts val="0"/>
              </a:spcBef>
              <a:spcAft>
                <a:spcPts val="0"/>
              </a:spcAft>
              <a:buSzPts val="2500"/>
              <a:buNone/>
              <a:defRPr/>
            </a:lvl3pPr>
            <a:lvl4pPr lvl="3" rtl="0" algn="ctr">
              <a:lnSpc>
                <a:spcPct val="100000"/>
              </a:lnSpc>
              <a:spcBef>
                <a:spcPts val="0"/>
              </a:spcBef>
              <a:spcAft>
                <a:spcPts val="0"/>
              </a:spcAft>
              <a:buSzPts val="2500"/>
              <a:buNone/>
              <a:defRPr/>
            </a:lvl4pPr>
            <a:lvl5pPr lvl="4" rtl="0" algn="ctr">
              <a:lnSpc>
                <a:spcPct val="100000"/>
              </a:lnSpc>
              <a:spcBef>
                <a:spcPts val="0"/>
              </a:spcBef>
              <a:spcAft>
                <a:spcPts val="0"/>
              </a:spcAft>
              <a:buSzPts val="2500"/>
              <a:buNone/>
              <a:defRPr/>
            </a:lvl5pPr>
            <a:lvl6pPr lvl="5" rtl="0" algn="ctr">
              <a:lnSpc>
                <a:spcPct val="100000"/>
              </a:lnSpc>
              <a:spcBef>
                <a:spcPts val="0"/>
              </a:spcBef>
              <a:spcAft>
                <a:spcPts val="0"/>
              </a:spcAft>
              <a:buSzPts val="2500"/>
              <a:buNone/>
              <a:defRPr/>
            </a:lvl6pPr>
            <a:lvl7pPr lvl="6" rtl="0" algn="ctr">
              <a:lnSpc>
                <a:spcPct val="100000"/>
              </a:lnSpc>
              <a:spcBef>
                <a:spcPts val="0"/>
              </a:spcBef>
              <a:spcAft>
                <a:spcPts val="0"/>
              </a:spcAft>
              <a:buSzPts val="2500"/>
              <a:buNone/>
              <a:defRPr/>
            </a:lvl7pPr>
            <a:lvl8pPr lvl="7" rtl="0" algn="ctr">
              <a:lnSpc>
                <a:spcPct val="100000"/>
              </a:lnSpc>
              <a:spcBef>
                <a:spcPts val="0"/>
              </a:spcBef>
              <a:spcAft>
                <a:spcPts val="0"/>
              </a:spcAft>
              <a:buSzPts val="2500"/>
              <a:buNone/>
              <a:defRPr/>
            </a:lvl8pPr>
            <a:lvl9pPr lvl="8" rtl="0" algn="ctr">
              <a:lnSpc>
                <a:spcPct val="100000"/>
              </a:lnSpc>
              <a:spcBef>
                <a:spcPts val="0"/>
              </a:spcBef>
              <a:spcAft>
                <a:spcPts val="0"/>
              </a:spcAft>
              <a:buSzPts val="2500"/>
              <a:buNone/>
              <a:defRPr/>
            </a:lvl9pPr>
          </a:lstStyle>
          <a:p/>
        </p:txBody>
      </p:sp>
      <p:sp>
        <p:nvSpPr>
          <p:cNvPr id="25" name="Google Shape;25;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6" name="Google Shape;26;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7" name="Google Shape;2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0" name="Google Shape;30;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1" name="Google Shape;3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34" name="Google Shape;3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8" name="Google Shape;38;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rtl="0" algn="l">
              <a:lnSpc>
                <a:spcPct val="115000"/>
              </a:lnSpc>
              <a:spcBef>
                <a:spcPts val="0"/>
              </a:spcBef>
              <a:spcAft>
                <a:spcPts val="0"/>
              </a:spcAft>
              <a:buSzPts val="1200"/>
              <a:buChar char="●"/>
              <a:defRPr/>
            </a:lvl1pPr>
            <a:lvl2pPr indent="-304800" lvl="1" marL="914400" rtl="0" algn="l">
              <a:lnSpc>
                <a:spcPct val="115000"/>
              </a:lnSpc>
              <a:spcBef>
                <a:spcPts val="0"/>
              </a:spcBef>
              <a:spcAft>
                <a:spcPts val="0"/>
              </a:spcAft>
              <a:buSzPts val="1200"/>
              <a:buChar char="○"/>
              <a:defRPr/>
            </a:lvl2pPr>
            <a:lvl3pPr indent="-304800" lvl="2" marL="1371600" rtl="0" algn="l">
              <a:lnSpc>
                <a:spcPct val="115000"/>
              </a:lnSpc>
              <a:spcBef>
                <a:spcPts val="0"/>
              </a:spcBef>
              <a:spcAft>
                <a:spcPts val="0"/>
              </a:spcAft>
              <a:buSzPts val="1200"/>
              <a:buChar char="■"/>
              <a:defRPr/>
            </a:lvl3pPr>
            <a:lvl4pPr indent="-304800" lvl="3" marL="1828800" rtl="0" algn="l">
              <a:lnSpc>
                <a:spcPct val="115000"/>
              </a:lnSpc>
              <a:spcBef>
                <a:spcPts val="0"/>
              </a:spcBef>
              <a:spcAft>
                <a:spcPts val="0"/>
              </a:spcAft>
              <a:buSzPts val="1200"/>
              <a:buChar char="●"/>
              <a:defRPr/>
            </a:lvl4pPr>
            <a:lvl5pPr indent="-304800" lvl="4" marL="2286000" rtl="0" algn="l">
              <a:lnSpc>
                <a:spcPct val="115000"/>
              </a:lnSpc>
              <a:spcBef>
                <a:spcPts val="0"/>
              </a:spcBef>
              <a:spcAft>
                <a:spcPts val="0"/>
              </a:spcAft>
              <a:buSzPts val="1200"/>
              <a:buChar char="○"/>
              <a:defRPr/>
            </a:lvl5pPr>
            <a:lvl6pPr indent="-304800" lvl="5" marL="2743200" rtl="0" algn="l">
              <a:lnSpc>
                <a:spcPct val="115000"/>
              </a:lnSpc>
              <a:spcBef>
                <a:spcPts val="0"/>
              </a:spcBef>
              <a:spcAft>
                <a:spcPts val="0"/>
              </a:spcAft>
              <a:buSzPts val="1200"/>
              <a:buChar char="■"/>
              <a:defRPr/>
            </a:lvl6pPr>
            <a:lvl7pPr indent="-304800" lvl="6" marL="3200400" rtl="0" algn="l">
              <a:lnSpc>
                <a:spcPct val="115000"/>
              </a:lnSpc>
              <a:spcBef>
                <a:spcPts val="0"/>
              </a:spcBef>
              <a:spcAft>
                <a:spcPts val="0"/>
              </a:spcAft>
              <a:buSzPts val="1200"/>
              <a:buChar char="●"/>
              <a:defRPr/>
            </a:lvl7pPr>
            <a:lvl8pPr indent="-304800" lvl="7" marL="3657600" rtl="0" algn="l">
              <a:lnSpc>
                <a:spcPct val="115000"/>
              </a:lnSpc>
              <a:spcBef>
                <a:spcPts val="0"/>
              </a:spcBef>
              <a:spcAft>
                <a:spcPts val="0"/>
              </a:spcAft>
              <a:buSzPts val="1200"/>
              <a:buChar char="○"/>
              <a:defRPr/>
            </a:lvl8pPr>
            <a:lvl9pPr indent="-304800" lvl="8" marL="4114800" rtl="0" algn="l">
              <a:lnSpc>
                <a:spcPct val="115000"/>
              </a:lnSpc>
              <a:spcBef>
                <a:spcPts val="0"/>
              </a:spcBef>
              <a:spcAft>
                <a:spcPts val="0"/>
              </a:spcAft>
              <a:buSzPts val="1200"/>
              <a:buChar char="■"/>
              <a:defRPr/>
            </a:lvl9pPr>
          </a:lstStyle>
          <a:p/>
        </p:txBody>
      </p:sp>
      <p:sp>
        <p:nvSpPr>
          <p:cNvPr id="40" name="Google Shape;4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200"/>
              <a:buNone/>
              <a:defRPr/>
            </a:lvl1pPr>
          </a:lstStyle>
          <a:p/>
        </p:txBody>
      </p:sp>
      <p:sp>
        <p:nvSpPr>
          <p:cNvPr id="43" name="Google Shape;4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514775" y="292625"/>
            <a:ext cx="81144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1pPr>
            <a:lvl2pPr lvl="1"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2pPr>
            <a:lvl3pPr lvl="2"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3pPr>
            <a:lvl4pPr lvl="3"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4pPr>
            <a:lvl5pPr lvl="4"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5pPr>
            <a:lvl6pPr lvl="5"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6pPr>
            <a:lvl7pPr lvl="6"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7pPr>
            <a:lvl8pPr lvl="7"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8pPr>
            <a:lvl9pPr lvl="8"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35"/>
          <p:cNvSpPr txBox="1"/>
          <p:nvPr>
            <p:ph idx="1" type="body"/>
          </p:nvPr>
        </p:nvSpPr>
        <p:spPr>
          <a:xfrm>
            <a:off x="514775" y="1152475"/>
            <a:ext cx="81144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1pPr>
            <a:lvl2pPr indent="-304800" lvl="1" marL="9144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2pPr>
            <a:lvl3pPr indent="-304800" lvl="2" marL="13716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3pPr>
            <a:lvl4pPr indent="-304800" lvl="3" marL="18288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4pPr>
            <a:lvl5pPr indent="-304800" lvl="4" marL="22860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5pPr>
            <a:lvl6pPr indent="-304800" lvl="5" marL="27432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6pPr>
            <a:lvl7pPr indent="-304800" lvl="6" marL="32004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7pPr>
            <a:lvl8pPr indent="-304800" lvl="7" marL="36576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8pPr>
            <a:lvl9pPr indent="-304800" lvl="8" marL="41148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9pPr>
          </a:lstStyle>
          <a:p/>
        </p:txBody>
      </p:sp>
      <p:sp>
        <p:nvSpPr>
          <p:cNvPr id="8" name="Google Shape;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9.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drive.google.com/file/d/1isAOledKccJ1TKMqiizoUmzN3n2G7DkI/view" TargetMode="External"/><Relationship Id="rId4" Type="http://schemas.openxmlformats.org/officeDocument/2006/relationships/image" Target="../media/image34.jpg"/><Relationship Id="rId5" Type="http://schemas.openxmlformats.org/officeDocument/2006/relationships/hyperlink" Target="http://drive.google.com/file/d/1btIKKgZqyZ5h_tMx7MkQN3E8qjp9Vi4Z/view" TargetMode="External"/><Relationship Id="rId6"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49.jpg"/><Relationship Id="rId5" Type="http://schemas.openxmlformats.org/officeDocument/2006/relationships/image" Target="../media/image28.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jpg"/><Relationship Id="rId4" Type="http://schemas.openxmlformats.org/officeDocument/2006/relationships/image" Target="../media/image48.jpg"/><Relationship Id="rId5" Type="http://schemas.openxmlformats.org/officeDocument/2006/relationships/image" Target="../media/image46.jpg"/><Relationship Id="rId6"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2.png"/><Relationship Id="rId5" Type="http://schemas.openxmlformats.org/officeDocument/2006/relationships/image" Target="../media/image4.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3.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20712cfe4ac_2_24"/>
          <p:cNvSpPr txBox="1"/>
          <p:nvPr>
            <p:ph idx="4294967295" type="ctrTitle"/>
          </p:nvPr>
        </p:nvSpPr>
        <p:spPr>
          <a:xfrm>
            <a:off x="348750" y="447475"/>
            <a:ext cx="3933900" cy="2395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GB" sz="6400">
                <a:solidFill>
                  <a:srgbClr val="6FA8DC"/>
                </a:solidFill>
              </a:rPr>
              <a:t>WLAN EDGE </a:t>
            </a:r>
            <a:r>
              <a:rPr lang="en-GB" sz="6400">
                <a:solidFill>
                  <a:srgbClr val="0B5394"/>
                </a:solidFill>
              </a:rPr>
              <a:t>COMPUTER</a:t>
            </a:r>
            <a:endParaRPr sz="6400">
              <a:solidFill>
                <a:srgbClr val="0B5394"/>
              </a:solidFill>
            </a:endParaRPr>
          </a:p>
        </p:txBody>
      </p:sp>
      <p:sp>
        <p:nvSpPr>
          <p:cNvPr id="55" name="Google Shape;55;g20712cfe4ac_2_24"/>
          <p:cNvSpPr txBox="1"/>
          <p:nvPr/>
        </p:nvSpPr>
        <p:spPr>
          <a:xfrm>
            <a:off x="498275" y="2903500"/>
            <a:ext cx="2887200" cy="203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GB" sz="1200">
                <a:solidFill>
                  <a:srgbClr val="0B5394"/>
                </a:solidFill>
                <a:latin typeface="Roboto"/>
                <a:ea typeface="Roboto"/>
                <a:cs typeface="Roboto"/>
                <a:sym typeface="Roboto"/>
              </a:rPr>
              <a:t>Supervised by - Dr. Sampath Edirisinghe</a:t>
            </a:r>
            <a:endParaRPr sz="1200">
              <a:solidFill>
                <a:srgbClr val="0B5394"/>
              </a:solidFill>
              <a:latin typeface="Roboto"/>
              <a:ea typeface="Roboto"/>
              <a:cs typeface="Roboto"/>
              <a:sym typeface="Roboto"/>
            </a:endParaRPr>
          </a:p>
          <a:p>
            <a:pPr indent="0" lvl="0" marL="0" rtl="0" algn="just">
              <a:lnSpc>
                <a:spcPct val="150000"/>
              </a:lnSpc>
              <a:spcBef>
                <a:spcPts val="0"/>
              </a:spcBef>
              <a:spcAft>
                <a:spcPts val="0"/>
              </a:spcAft>
              <a:buNone/>
            </a:pPr>
            <a:r>
              <a:t/>
            </a:r>
            <a:endParaRPr sz="1200">
              <a:solidFill>
                <a:srgbClr val="0B5394"/>
              </a:solidFill>
              <a:latin typeface="Roboto"/>
              <a:ea typeface="Roboto"/>
              <a:cs typeface="Roboto"/>
              <a:sym typeface="Roboto"/>
            </a:endParaRPr>
          </a:p>
          <a:p>
            <a:pPr indent="0" lvl="0" marL="0" rtl="0" algn="just">
              <a:lnSpc>
                <a:spcPct val="150000"/>
              </a:lnSpc>
              <a:spcBef>
                <a:spcPts val="0"/>
              </a:spcBef>
              <a:spcAft>
                <a:spcPts val="0"/>
              </a:spcAft>
              <a:buNone/>
            </a:pPr>
            <a:r>
              <a:rPr lang="en-GB" sz="1200">
                <a:solidFill>
                  <a:srgbClr val="0B5394"/>
                </a:solidFill>
                <a:latin typeface="Roboto"/>
                <a:ea typeface="Roboto"/>
                <a:cs typeface="Roboto"/>
                <a:sym typeface="Roboto"/>
              </a:rPr>
              <a:t>Team Members -</a:t>
            </a:r>
            <a:endParaRPr sz="1200">
              <a:solidFill>
                <a:srgbClr val="0B5394"/>
              </a:solidFill>
              <a:latin typeface="Roboto"/>
              <a:ea typeface="Roboto"/>
              <a:cs typeface="Roboto"/>
              <a:sym typeface="Roboto"/>
            </a:endParaRPr>
          </a:p>
          <a:p>
            <a:pPr indent="0" lvl="0" marL="0" rtl="0" algn="just">
              <a:lnSpc>
                <a:spcPct val="150000"/>
              </a:lnSpc>
              <a:spcBef>
                <a:spcPts val="0"/>
              </a:spcBef>
              <a:spcAft>
                <a:spcPts val="0"/>
              </a:spcAft>
              <a:buNone/>
            </a:pPr>
            <a:r>
              <a:rPr lang="en-GB" sz="1200">
                <a:solidFill>
                  <a:srgbClr val="0B5394"/>
                </a:solidFill>
                <a:latin typeface="Roboto"/>
                <a:ea typeface="Roboto"/>
                <a:cs typeface="Roboto"/>
                <a:sym typeface="Roboto"/>
              </a:rPr>
              <a:t>18/ENG/112 - Pasindu Uduwela</a:t>
            </a:r>
            <a:endParaRPr sz="1200">
              <a:solidFill>
                <a:srgbClr val="0B5394"/>
              </a:solidFill>
              <a:latin typeface="Roboto"/>
              <a:ea typeface="Roboto"/>
              <a:cs typeface="Roboto"/>
              <a:sym typeface="Roboto"/>
            </a:endParaRPr>
          </a:p>
          <a:p>
            <a:pPr indent="0" lvl="0" marL="0" rtl="0" algn="just">
              <a:lnSpc>
                <a:spcPct val="150000"/>
              </a:lnSpc>
              <a:spcBef>
                <a:spcPts val="0"/>
              </a:spcBef>
              <a:spcAft>
                <a:spcPts val="0"/>
              </a:spcAft>
              <a:buNone/>
            </a:pPr>
            <a:r>
              <a:rPr lang="en-GB" sz="1200">
                <a:solidFill>
                  <a:srgbClr val="0B5394"/>
                </a:solidFill>
                <a:latin typeface="Roboto"/>
                <a:ea typeface="Roboto"/>
                <a:cs typeface="Roboto"/>
                <a:sym typeface="Roboto"/>
              </a:rPr>
              <a:t>18/ENG/080 - Kesara Premabandhu</a:t>
            </a:r>
            <a:endParaRPr sz="1200">
              <a:solidFill>
                <a:srgbClr val="0B5394"/>
              </a:solidFill>
              <a:latin typeface="Roboto"/>
              <a:ea typeface="Roboto"/>
              <a:cs typeface="Roboto"/>
              <a:sym typeface="Roboto"/>
            </a:endParaRPr>
          </a:p>
          <a:p>
            <a:pPr indent="0" lvl="0" marL="0" rtl="0" algn="just">
              <a:lnSpc>
                <a:spcPct val="150000"/>
              </a:lnSpc>
              <a:spcBef>
                <a:spcPts val="0"/>
              </a:spcBef>
              <a:spcAft>
                <a:spcPts val="0"/>
              </a:spcAft>
              <a:buNone/>
            </a:pPr>
            <a:r>
              <a:rPr lang="en-GB" sz="1200">
                <a:solidFill>
                  <a:srgbClr val="0B5394"/>
                </a:solidFill>
                <a:latin typeface="Roboto"/>
                <a:ea typeface="Roboto"/>
                <a:cs typeface="Roboto"/>
                <a:sym typeface="Roboto"/>
              </a:rPr>
              <a:t>18/ENG/062 - Thisari Madurapperuma</a:t>
            </a:r>
            <a:endParaRPr sz="1200">
              <a:solidFill>
                <a:srgbClr val="0B5394"/>
              </a:solidFill>
              <a:latin typeface="Roboto"/>
              <a:ea typeface="Roboto"/>
              <a:cs typeface="Roboto"/>
              <a:sym typeface="Roboto"/>
            </a:endParaRPr>
          </a:p>
          <a:p>
            <a:pPr indent="0" lvl="0" marL="0" rtl="0" algn="just">
              <a:lnSpc>
                <a:spcPct val="150000"/>
              </a:lnSpc>
              <a:spcBef>
                <a:spcPts val="0"/>
              </a:spcBef>
              <a:spcAft>
                <a:spcPts val="0"/>
              </a:spcAft>
              <a:buNone/>
            </a:pPr>
            <a:r>
              <a:rPr lang="en-GB" sz="1200">
                <a:solidFill>
                  <a:srgbClr val="0B5394"/>
                </a:solidFill>
                <a:latin typeface="Roboto"/>
                <a:ea typeface="Roboto"/>
                <a:cs typeface="Roboto"/>
                <a:sym typeface="Roboto"/>
              </a:rPr>
              <a:t>18/ENG/037 - Charuka Jayamali</a:t>
            </a:r>
            <a:endParaRPr sz="1200">
              <a:solidFill>
                <a:srgbClr val="0B5394"/>
              </a:solidFill>
              <a:latin typeface="Roboto"/>
              <a:ea typeface="Roboto"/>
              <a:cs typeface="Roboto"/>
              <a:sym typeface="Roboto"/>
            </a:endParaRPr>
          </a:p>
        </p:txBody>
      </p:sp>
      <p:pic>
        <p:nvPicPr>
          <p:cNvPr id="56" name="Google Shape;56;g20712cfe4ac_2_24"/>
          <p:cNvPicPr preferRelativeResize="0"/>
          <p:nvPr/>
        </p:nvPicPr>
        <p:blipFill>
          <a:blip r:embed="rId3">
            <a:alphaModFix/>
          </a:blip>
          <a:stretch>
            <a:fillRect/>
          </a:stretch>
        </p:blipFill>
        <p:spPr>
          <a:xfrm>
            <a:off x="6230488" y="1956775"/>
            <a:ext cx="886199" cy="886199"/>
          </a:xfrm>
          <a:prstGeom prst="rect">
            <a:avLst/>
          </a:prstGeom>
          <a:noFill/>
          <a:ln>
            <a:noFill/>
          </a:ln>
        </p:spPr>
      </p:pic>
      <p:pic>
        <p:nvPicPr>
          <p:cNvPr id="57" name="Google Shape;57;g20712cfe4ac_2_24"/>
          <p:cNvPicPr preferRelativeResize="0"/>
          <p:nvPr/>
        </p:nvPicPr>
        <p:blipFill>
          <a:blip r:embed="rId4">
            <a:alphaModFix/>
          </a:blip>
          <a:stretch>
            <a:fillRect/>
          </a:stretch>
        </p:blipFill>
        <p:spPr>
          <a:xfrm>
            <a:off x="7131629" y="2842963"/>
            <a:ext cx="1628244" cy="2005225"/>
          </a:xfrm>
          <a:prstGeom prst="rect">
            <a:avLst/>
          </a:prstGeom>
          <a:noFill/>
          <a:ln>
            <a:noFill/>
          </a:ln>
        </p:spPr>
      </p:pic>
      <p:pic>
        <p:nvPicPr>
          <p:cNvPr id="58" name="Google Shape;58;g20712cfe4ac_2_24"/>
          <p:cNvPicPr preferRelativeResize="0"/>
          <p:nvPr/>
        </p:nvPicPr>
        <p:blipFill>
          <a:blip r:embed="rId5">
            <a:alphaModFix/>
          </a:blip>
          <a:stretch>
            <a:fillRect/>
          </a:stretch>
        </p:blipFill>
        <p:spPr>
          <a:xfrm>
            <a:off x="4846413" y="2842975"/>
            <a:ext cx="2005226" cy="2005226"/>
          </a:xfrm>
          <a:prstGeom prst="rect">
            <a:avLst/>
          </a:prstGeom>
          <a:noFill/>
          <a:ln>
            <a:noFill/>
          </a:ln>
        </p:spPr>
      </p:pic>
      <p:sp>
        <p:nvSpPr>
          <p:cNvPr id="59" name="Google Shape;59;g20712cfe4ac_2_24"/>
          <p:cNvSpPr txBox="1"/>
          <p:nvPr/>
        </p:nvSpPr>
        <p:spPr>
          <a:xfrm>
            <a:off x="4731075" y="3158625"/>
            <a:ext cx="8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60" name="Google Shape;60;g20712cfe4ac_2_24"/>
          <p:cNvPicPr preferRelativeResize="0"/>
          <p:nvPr/>
        </p:nvPicPr>
        <p:blipFill>
          <a:blip r:embed="rId6">
            <a:alphaModFix/>
          </a:blip>
          <a:stretch>
            <a:fillRect/>
          </a:stretch>
        </p:blipFill>
        <p:spPr>
          <a:xfrm>
            <a:off x="5946237" y="207375"/>
            <a:ext cx="1454698" cy="14546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4"/>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Surveillance video processing</a:t>
            </a:r>
            <a:endParaRPr/>
          </a:p>
        </p:txBody>
      </p:sp>
      <p:pic>
        <p:nvPicPr>
          <p:cNvPr id="135" name="Google Shape;135;p4"/>
          <p:cNvPicPr preferRelativeResize="0"/>
          <p:nvPr/>
        </p:nvPicPr>
        <p:blipFill rotWithShape="1">
          <a:blip r:embed="rId3">
            <a:alphaModFix/>
          </a:blip>
          <a:srcRect b="0" l="6275" r="5338" t="0"/>
          <a:stretch/>
        </p:blipFill>
        <p:spPr>
          <a:xfrm>
            <a:off x="3902700" y="981375"/>
            <a:ext cx="4777849" cy="4025000"/>
          </a:xfrm>
          <a:prstGeom prst="rect">
            <a:avLst/>
          </a:prstGeom>
          <a:noFill/>
          <a:ln>
            <a:noFill/>
          </a:ln>
        </p:spPr>
      </p:pic>
      <p:sp>
        <p:nvSpPr>
          <p:cNvPr id="136" name="Google Shape;136;p4"/>
          <p:cNvSpPr txBox="1"/>
          <p:nvPr>
            <p:ph idx="4294967295" type="subTitle"/>
          </p:nvPr>
        </p:nvSpPr>
        <p:spPr>
          <a:xfrm>
            <a:off x="514775" y="1078900"/>
            <a:ext cx="3053100" cy="336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latin typeface="Fira Sans Extra Condensed SemiBold"/>
                <a:ea typeface="Fira Sans Extra Condensed SemiBold"/>
                <a:cs typeface="Fira Sans Extra Condensed SemiBold"/>
                <a:sym typeface="Fira Sans Extra Condensed SemiBold"/>
              </a:rPr>
              <a:t>WLAN edge computing provides a more efficient and secure solution for surveillance video processing applications.</a:t>
            </a:r>
            <a:endParaRPr sz="1500">
              <a:latin typeface="Fira Sans Extra Condensed SemiBold"/>
              <a:ea typeface="Fira Sans Extra Condensed SemiBold"/>
              <a:cs typeface="Fira Sans Extra Condensed SemiBold"/>
              <a:sym typeface="Fira Sans Extra Condensed SemiBold"/>
            </a:endParaRPr>
          </a:p>
          <a:p>
            <a:pPr indent="0" lvl="0" marL="457200" rtl="0" algn="just">
              <a:spcBef>
                <a:spcPts val="1200"/>
              </a:spcBef>
              <a:spcAft>
                <a:spcPts val="0"/>
              </a:spcAft>
              <a:buNone/>
            </a:pPr>
            <a:r>
              <a:rPr lang="en-GB" sz="1278">
                <a:latin typeface="Arial"/>
                <a:ea typeface="Arial"/>
                <a:cs typeface="Arial"/>
                <a:sym typeface="Arial"/>
              </a:rPr>
              <a:t>This module has two parts.</a:t>
            </a:r>
            <a:endParaRPr sz="1278">
              <a:latin typeface="Arial"/>
              <a:ea typeface="Arial"/>
              <a:cs typeface="Arial"/>
              <a:sym typeface="Arial"/>
            </a:endParaRPr>
          </a:p>
          <a:p>
            <a:pPr indent="-309798" lvl="0" marL="457200" rtl="0" algn="l">
              <a:spcBef>
                <a:spcPts val="1200"/>
              </a:spcBef>
              <a:spcAft>
                <a:spcPts val="0"/>
              </a:spcAft>
              <a:buSzPts val="1279"/>
              <a:buFont typeface="Arial"/>
              <a:buChar char="●"/>
            </a:pPr>
            <a:r>
              <a:rPr lang="en-GB" sz="1278">
                <a:latin typeface="Arial"/>
                <a:ea typeface="Arial"/>
                <a:cs typeface="Arial"/>
                <a:sym typeface="Arial"/>
              </a:rPr>
              <a:t>Pose classification to detect vulnerable poses</a:t>
            </a:r>
            <a:endParaRPr sz="1278">
              <a:latin typeface="Arial"/>
              <a:ea typeface="Arial"/>
              <a:cs typeface="Arial"/>
              <a:sym typeface="Arial"/>
            </a:endParaRPr>
          </a:p>
          <a:p>
            <a:pPr indent="-309798" lvl="0" marL="457200" rtl="0" algn="l">
              <a:spcBef>
                <a:spcPts val="0"/>
              </a:spcBef>
              <a:spcAft>
                <a:spcPts val="0"/>
              </a:spcAft>
              <a:buSzPts val="1279"/>
              <a:buFont typeface="Arial"/>
              <a:buChar char="●"/>
            </a:pPr>
            <a:r>
              <a:rPr lang="en-GB" sz="1278">
                <a:latin typeface="Arial"/>
                <a:ea typeface="Arial"/>
                <a:cs typeface="Arial"/>
                <a:sym typeface="Arial"/>
              </a:rPr>
              <a:t>Face recognition</a:t>
            </a:r>
            <a:endParaRPr sz="1278">
              <a:latin typeface="Arial"/>
              <a:ea typeface="Arial"/>
              <a:cs typeface="Arial"/>
              <a:sym typeface="Arial"/>
            </a:endParaRPr>
          </a:p>
          <a:p>
            <a:pPr indent="0" lvl="0" marL="457200" rtl="0" algn="just">
              <a:spcBef>
                <a:spcPts val="1200"/>
              </a:spcBef>
              <a:spcAft>
                <a:spcPts val="0"/>
              </a:spcAft>
              <a:buNone/>
            </a:pPr>
            <a:r>
              <a:rPr lang="en-GB" sz="1278">
                <a:latin typeface="Arial"/>
                <a:ea typeface="Arial"/>
                <a:cs typeface="Arial"/>
                <a:sym typeface="Arial"/>
              </a:rPr>
              <a:t> </a:t>
            </a:r>
            <a:endParaRPr sz="1278">
              <a:latin typeface="Arial"/>
              <a:ea typeface="Arial"/>
              <a:cs typeface="Arial"/>
              <a:sym typeface="Arial"/>
            </a:endParaRPr>
          </a:p>
          <a:p>
            <a:pPr indent="0" lvl="0" marL="457200" rtl="0" algn="just">
              <a:spcBef>
                <a:spcPts val="1200"/>
              </a:spcBef>
              <a:spcAft>
                <a:spcPts val="1200"/>
              </a:spcAft>
              <a:buNone/>
            </a:pPr>
            <a:r>
              <a:t/>
            </a:r>
            <a:endParaRPr sz="1278">
              <a:latin typeface="Arial"/>
              <a:ea typeface="Arial"/>
              <a:cs typeface="Arial"/>
              <a:sym typeface="Arial"/>
            </a:endParaRPr>
          </a:p>
        </p:txBody>
      </p:sp>
      <p:sp>
        <p:nvSpPr>
          <p:cNvPr id="137" name="Google Shape;137;p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0692506136_6_19"/>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Video Surveillance App - Frontend development</a:t>
            </a:r>
            <a:endParaRPr/>
          </a:p>
        </p:txBody>
      </p:sp>
      <p:pic>
        <p:nvPicPr>
          <p:cNvPr id="143" name="Google Shape;143;g20692506136_6_19"/>
          <p:cNvPicPr preferRelativeResize="0"/>
          <p:nvPr/>
        </p:nvPicPr>
        <p:blipFill>
          <a:blip r:embed="rId3">
            <a:alphaModFix/>
          </a:blip>
          <a:stretch>
            <a:fillRect/>
          </a:stretch>
        </p:blipFill>
        <p:spPr>
          <a:xfrm>
            <a:off x="136775" y="1305200"/>
            <a:ext cx="4183474" cy="2419624"/>
          </a:xfrm>
          <a:prstGeom prst="rect">
            <a:avLst/>
          </a:prstGeom>
          <a:noFill/>
          <a:ln>
            <a:noFill/>
          </a:ln>
        </p:spPr>
      </p:pic>
      <p:pic>
        <p:nvPicPr>
          <p:cNvPr id="144" name="Google Shape;144;g20692506136_6_19"/>
          <p:cNvPicPr preferRelativeResize="0"/>
          <p:nvPr/>
        </p:nvPicPr>
        <p:blipFill>
          <a:blip r:embed="rId4">
            <a:alphaModFix/>
          </a:blip>
          <a:stretch>
            <a:fillRect/>
          </a:stretch>
        </p:blipFill>
        <p:spPr>
          <a:xfrm>
            <a:off x="4456999" y="1305188"/>
            <a:ext cx="4503326" cy="2533121"/>
          </a:xfrm>
          <a:prstGeom prst="rect">
            <a:avLst/>
          </a:prstGeom>
          <a:noFill/>
          <a:ln>
            <a:noFill/>
          </a:ln>
        </p:spPr>
      </p:pic>
      <p:sp>
        <p:nvSpPr>
          <p:cNvPr id="145" name="Google Shape;145;g20692506136_6_19"/>
          <p:cNvSpPr txBox="1"/>
          <p:nvPr/>
        </p:nvSpPr>
        <p:spPr>
          <a:xfrm>
            <a:off x="1616775" y="4021775"/>
            <a:ext cx="66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Receiving video streams over wifi network to be displayed in web application</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05dc869e36_0_109"/>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Pose Classification</a:t>
            </a:r>
            <a:endParaRPr/>
          </a:p>
        </p:txBody>
      </p:sp>
      <p:sp>
        <p:nvSpPr>
          <p:cNvPr id="151" name="Google Shape;151;g205dc869e36_0_109"/>
          <p:cNvSpPr txBox="1"/>
          <p:nvPr>
            <p:ph idx="4294967295" type="subTitle"/>
          </p:nvPr>
        </p:nvSpPr>
        <p:spPr>
          <a:xfrm>
            <a:off x="514775" y="1078900"/>
            <a:ext cx="8360700" cy="3876900"/>
          </a:xfrm>
          <a:prstGeom prst="rect">
            <a:avLst/>
          </a:prstGeom>
        </p:spPr>
        <p:txBody>
          <a:bodyPr anchorCtr="0" anchor="t" bIns="91425" lIns="91425" spcFirstLastPara="1" rIns="91425" wrap="square" tIns="91425">
            <a:noAutofit/>
          </a:bodyPr>
          <a:lstStyle/>
          <a:p>
            <a:pPr indent="0" lvl="0" marL="457200" rtl="0" algn="just">
              <a:spcBef>
                <a:spcPts val="1200"/>
              </a:spcBef>
              <a:spcAft>
                <a:spcPts val="0"/>
              </a:spcAft>
              <a:buNone/>
            </a:pPr>
            <a:r>
              <a:rPr b="1" lang="en-GB" sz="1278">
                <a:latin typeface="Arial"/>
                <a:ea typeface="Arial"/>
                <a:cs typeface="Arial"/>
                <a:sym typeface="Arial"/>
              </a:rPr>
              <a:t>Training process</a:t>
            </a:r>
            <a:r>
              <a:rPr b="1" lang="en-GB" sz="1278">
                <a:latin typeface="Arial"/>
                <a:ea typeface="Arial"/>
                <a:cs typeface="Arial"/>
                <a:sym typeface="Arial"/>
              </a:rPr>
              <a:t> </a:t>
            </a:r>
            <a:endParaRPr b="1" sz="1278">
              <a:latin typeface="Arial"/>
              <a:ea typeface="Arial"/>
              <a:cs typeface="Arial"/>
              <a:sym typeface="Arial"/>
            </a:endParaRPr>
          </a:p>
          <a:p>
            <a:pPr indent="0" lvl="0" marL="457200" rtl="0" algn="just">
              <a:spcBef>
                <a:spcPts val="1200"/>
              </a:spcBef>
              <a:spcAft>
                <a:spcPts val="0"/>
              </a:spcAft>
              <a:buNone/>
            </a:pPr>
            <a:r>
              <a:t/>
            </a:r>
            <a:endParaRPr sz="1278">
              <a:latin typeface="Arial"/>
              <a:ea typeface="Arial"/>
              <a:cs typeface="Arial"/>
              <a:sym typeface="Arial"/>
            </a:endParaRPr>
          </a:p>
          <a:p>
            <a:pPr indent="0" lvl="0" marL="457200" rtl="0" algn="just">
              <a:spcBef>
                <a:spcPts val="1200"/>
              </a:spcBef>
              <a:spcAft>
                <a:spcPts val="0"/>
              </a:spcAft>
              <a:buNone/>
            </a:pPr>
            <a:r>
              <a:t/>
            </a:r>
            <a:endParaRPr sz="1278">
              <a:latin typeface="Arial"/>
              <a:ea typeface="Arial"/>
              <a:cs typeface="Arial"/>
              <a:sym typeface="Arial"/>
            </a:endParaRPr>
          </a:p>
          <a:p>
            <a:pPr indent="0" lvl="0" marL="457200" rtl="0" algn="just">
              <a:spcBef>
                <a:spcPts val="1200"/>
              </a:spcBef>
              <a:spcAft>
                <a:spcPts val="0"/>
              </a:spcAft>
              <a:buNone/>
            </a:pPr>
            <a:r>
              <a:t/>
            </a:r>
            <a:endParaRPr sz="1278">
              <a:latin typeface="Arial"/>
              <a:ea typeface="Arial"/>
              <a:cs typeface="Arial"/>
              <a:sym typeface="Arial"/>
            </a:endParaRPr>
          </a:p>
          <a:p>
            <a:pPr indent="0" lvl="0" marL="457200" rtl="0" algn="just">
              <a:spcBef>
                <a:spcPts val="1200"/>
              </a:spcBef>
              <a:spcAft>
                <a:spcPts val="0"/>
              </a:spcAft>
              <a:buNone/>
            </a:pPr>
            <a:r>
              <a:t/>
            </a:r>
            <a:endParaRPr sz="1278">
              <a:latin typeface="Arial"/>
              <a:ea typeface="Arial"/>
              <a:cs typeface="Arial"/>
              <a:sym typeface="Arial"/>
            </a:endParaRPr>
          </a:p>
          <a:p>
            <a:pPr indent="0" lvl="0" marL="0" rtl="0" algn="just">
              <a:spcBef>
                <a:spcPts val="1200"/>
              </a:spcBef>
              <a:spcAft>
                <a:spcPts val="1200"/>
              </a:spcAft>
              <a:buNone/>
            </a:pPr>
            <a:r>
              <a:rPr lang="en-GB" sz="1278">
                <a:latin typeface="Arial"/>
                <a:ea typeface="Arial"/>
                <a:cs typeface="Arial"/>
                <a:sym typeface="Arial"/>
              </a:rPr>
              <a:t>	</a:t>
            </a:r>
            <a:r>
              <a:rPr b="1" lang="en-GB" sz="1278">
                <a:latin typeface="Arial"/>
                <a:ea typeface="Arial"/>
                <a:cs typeface="Arial"/>
                <a:sym typeface="Arial"/>
              </a:rPr>
              <a:t>Get Predictions from trained model</a:t>
            </a:r>
            <a:endParaRPr b="1" sz="1278">
              <a:latin typeface="Arial"/>
              <a:ea typeface="Arial"/>
              <a:cs typeface="Arial"/>
              <a:sym typeface="Arial"/>
            </a:endParaRPr>
          </a:p>
        </p:txBody>
      </p:sp>
      <p:pic>
        <p:nvPicPr>
          <p:cNvPr id="152" name="Google Shape;152;g205dc869e36_0_109"/>
          <p:cNvPicPr preferRelativeResize="0"/>
          <p:nvPr/>
        </p:nvPicPr>
        <p:blipFill>
          <a:blip r:embed="rId3">
            <a:alphaModFix/>
          </a:blip>
          <a:stretch>
            <a:fillRect/>
          </a:stretch>
        </p:blipFill>
        <p:spPr>
          <a:xfrm>
            <a:off x="1188400" y="3443275"/>
            <a:ext cx="7224025" cy="1244375"/>
          </a:xfrm>
          <a:prstGeom prst="rect">
            <a:avLst/>
          </a:prstGeom>
          <a:noFill/>
          <a:ln>
            <a:noFill/>
          </a:ln>
        </p:spPr>
      </p:pic>
      <p:sp>
        <p:nvSpPr>
          <p:cNvPr id="153" name="Google Shape;153;g205dc869e36_0_109"/>
          <p:cNvSpPr/>
          <p:nvPr/>
        </p:nvSpPr>
        <p:spPr>
          <a:xfrm>
            <a:off x="1160325" y="1628375"/>
            <a:ext cx="10647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highlight>
                  <a:schemeClr val="lt2"/>
                </a:highlight>
              </a:rPr>
              <a:t>  Dataset </a:t>
            </a:r>
            <a:endParaRPr>
              <a:solidFill>
                <a:schemeClr val="lt1"/>
              </a:solidFill>
              <a:highlight>
                <a:schemeClr val="lt2"/>
              </a:highlight>
            </a:endParaRPr>
          </a:p>
        </p:txBody>
      </p:sp>
      <p:sp>
        <p:nvSpPr>
          <p:cNvPr id="154" name="Google Shape;154;g205dc869e36_0_109"/>
          <p:cNvSpPr/>
          <p:nvPr/>
        </p:nvSpPr>
        <p:spPr>
          <a:xfrm>
            <a:off x="2555950" y="1628375"/>
            <a:ext cx="13101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Key point extraction using mediapipie </a:t>
            </a:r>
            <a:endParaRPr>
              <a:solidFill>
                <a:schemeClr val="lt1"/>
              </a:solidFill>
              <a:highlight>
                <a:schemeClr val="lt2"/>
              </a:highlight>
            </a:endParaRPr>
          </a:p>
        </p:txBody>
      </p:sp>
      <p:sp>
        <p:nvSpPr>
          <p:cNvPr id="155" name="Google Shape;155;g205dc869e36_0_109"/>
          <p:cNvSpPr/>
          <p:nvPr/>
        </p:nvSpPr>
        <p:spPr>
          <a:xfrm>
            <a:off x="4239775" y="1628375"/>
            <a:ext cx="10647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  </a:t>
            </a:r>
            <a:r>
              <a:rPr lang="en-GB">
                <a:solidFill>
                  <a:schemeClr val="lt1"/>
                </a:solidFill>
                <a:highlight>
                  <a:schemeClr val="lt2"/>
                </a:highlight>
              </a:rPr>
              <a:t>Save </a:t>
            </a:r>
            <a:r>
              <a:rPr lang="en-GB">
                <a:solidFill>
                  <a:schemeClr val="lt1"/>
                </a:solidFill>
                <a:highlight>
                  <a:schemeClr val="lt2"/>
                </a:highlight>
              </a:rPr>
              <a:t>key points to csv file </a:t>
            </a:r>
            <a:endParaRPr>
              <a:solidFill>
                <a:schemeClr val="lt1"/>
              </a:solidFill>
              <a:highlight>
                <a:schemeClr val="lt2"/>
              </a:highlight>
            </a:endParaRPr>
          </a:p>
        </p:txBody>
      </p:sp>
      <p:sp>
        <p:nvSpPr>
          <p:cNvPr id="156" name="Google Shape;156;g205dc869e36_0_109"/>
          <p:cNvSpPr/>
          <p:nvPr/>
        </p:nvSpPr>
        <p:spPr>
          <a:xfrm>
            <a:off x="5678200" y="1628375"/>
            <a:ext cx="14424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  Train csv data with random forest classifier </a:t>
            </a:r>
            <a:endParaRPr>
              <a:solidFill>
                <a:schemeClr val="lt1"/>
              </a:solidFill>
              <a:highlight>
                <a:schemeClr val="lt2"/>
              </a:highlight>
            </a:endParaRPr>
          </a:p>
        </p:txBody>
      </p:sp>
      <p:sp>
        <p:nvSpPr>
          <p:cNvPr id="157" name="Google Shape;157;g205dc869e36_0_109"/>
          <p:cNvSpPr/>
          <p:nvPr/>
        </p:nvSpPr>
        <p:spPr>
          <a:xfrm>
            <a:off x="7400975" y="1628375"/>
            <a:ext cx="10647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Save model </a:t>
            </a:r>
            <a:endParaRPr>
              <a:solidFill>
                <a:schemeClr val="lt1"/>
              </a:solidFill>
              <a:highlight>
                <a:schemeClr val="lt2"/>
              </a:highlight>
            </a:endParaRPr>
          </a:p>
        </p:txBody>
      </p:sp>
      <p:cxnSp>
        <p:nvCxnSpPr>
          <p:cNvPr id="158" name="Google Shape;158;g205dc869e36_0_109"/>
          <p:cNvCxnSpPr>
            <a:stCxn id="153" idx="3"/>
            <a:endCxn id="154" idx="1"/>
          </p:cNvCxnSpPr>
          <p:nvPr/>
        </p:nvCxnSpPr>
        <p:spPr>
          <a:xfrm>
            <a:off x="2225025" y="2113025"/>
            <a:ext cx="330900" cy="0"/>
          </a:xfrm>
          <a:prstGeom prst="straightConnector1">
            <a:avLst/>
          </a:prstGeom>
          <a:noFill/>
          <a:ln cap="flat" cmpd="sng" w="9525">
            <a:solidFill>
              <a:schemeClr val="dk1"/>
            </a:solidFill>
            <a:prstDash val="solid"/>
            <a:round/>
            <a:headEnd len="med" w="med" type="none"/>
            <a:tailEnd len="med" w="med" type="triangle"/>
          </a:ln>
        </p:spPr>
      </p:cxnSp>
      <p:cxnSp>
        <p:nvCxnSpPr>
          <p:cNvPr id="159" name="Google Shape;159;g205dc869e36_0_109"/>
          <p:cNvCxnSpPr>
            <a:stCxn id="154" idx="3"/>
            <a:endCxn id="155" idx="1"/>
          </p:cNvCxnSpPr>
          <p:nvPr/>
        </p:nvCxnSpPr>
        <p:spPr>
          <a:xfrm>
            <a:off x="3866050" y="2113025"/>
            <a:ext cx="373800" cy="0"/>
          </a:xfrm>
          <a:prstGeom prst="straightConnector1">
            <a:avLst/>
          </a:prstGeom>
          <a:noFill/>
          <a:ln cap="flat" cmpd="sng" w="9525">
            <a:solidFill>
              <a:schemeClr val="dk1"/>
            </a:solidFill>
            <a:prstDash val="solid"/>
            <a:round/>
            <a:headEnd len="med" w="med" type="none"/>
            <a:tailEnd len="med" w="med" type="triangle"/>
          </a:ln>
        </p:spPr>
      </p:cxnSp>
      <p:cxnSp>
        <p:nvCxnSpPr>
          <p:cNvPr id="160" name="Google Shape;160;g205dc869e36_0_109"/>
          <p:cNvCxnSpPr>
            <a:stCxn id="155" idx="3"/>
            <a:endCxn id="156" idx="1"/>
          </p:cNvCxnSpPr>
          <p:nvPr/>
        </p:nvCxnSpPr>
        <p:spPr>
          <a:xfrm>
            <a:off x="5304475" y="2113025"/>
            <a:ext cx="373800" cy="0"/>
          </a:xfrm>
          <a:prstGeom prst="straightConnector1">
            <a:avLst/>
          </a:prstGeom>
          <a:noFill/>
          <a:ln cap="flat" cmpd="sng" w="9525">
            <a:solidFill>
              <a:schemeClr val="dk1"/>
            </a:solidFill>
            <a:prstDash val="solid"/>
            <a:round/>
            <a:headEnd len="med" w="med" type="none"/>
            <a:tailEnd len="med" w="med" type="triangle"/>
          </a:ln>
        </p:spPr>
      </p:cxnSp>
      <p:cxnSp>
        <p:nvCxnSpPr>
          <p:cNvPr id="161" name="Google Shape;161;g205dc869e36_0_109"/>
          <p:cNvCxnSpPr>
            <a:stCxn id="156" idx="3"/>
            <a:endCxn id="157" idx="1"/>
          </p:cNvCxnSpPr>
          <p:nvPr/>
        </p:nvCxnSpPr>
        <p:spPr>
          <a:xfrm>
            <a:off x="7120600" y="2113025"/>
            <a:ext cx="2805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0692506136_3_0"/>
          <p:cNvSpPr txBox="1"/>
          <p:nvPr>
            <p:ph type="title"/>
          </p:nvPr>
        </p:nvSpPr>
        <p:spPr>
          <a:xfrm>
            <a:off x="514800" y="150675"/>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Pose classification model(On going)</a:t>
            </a:r>
            <a:endParaRPr/>
          </a:p>
        </p:txBody>
      </p:sp>
      <p:pic>
        <p:nvPicPr>
          <p:cNvPr id="167" name="Google Shape;167;g20692506136_3_0"/>
          <p:cNvPicPr preferRelativeResize="0"/>
          <p:nvPr/>
        </p:nvPicPr>
        <p:blipFill rotWithShape="1">
          <a:blip r:embed="rId3">
            <a:alphaModFix/>
          </a:blip>
          <a:srcRect b="0" l="10426" r="37203" t="0"/>
          <a:stretch/>
        </p:blipFill>
        <p:spPr>
          <a:xfrm>
            <a:off x="729100" y="767863"/>
            <a:ext cx="3795050" cy="2983675"/>
          </a:xfrm>
          <a:prstGeom prst="rect">
            <a:avLst/>
          </a:prstGeom>
          <a:noFill/>
          <a:ln>
            <a:noFill/>
          </a:ln>
        </p:spPr>
      </p:pic>
      <p:pic>
        <p:nvPicPr>
          <p:cNvPr id="168" name="Google Shape;168;g20692506136_3_0"/>
          <p:cNvPicPr preferRelativeResize="0"/>
          <p:nvPr/>
        </p:nvPicPr>
        <p:blipFill rotWithShape="1">
          <a:blip r:embed="rId4">
            <a:alphaModFix/>
          </a:blip>
          <a:srcRect b="0" l="0" r="23436" t="0"/>
          <a:stretch/>
        </p:blipFill>
        <p:spPr>
          <a:xfrm>
            <a:off x="4858875" y="794663"/>
            <a:ext cx="3544301" cy="2930099"/>
          </a:xfrm>
          <a:prstGeom prst="rect">
            <a:avLst/>
          </a:prstGeom>
          <a:noFill/>
          <a:ln>
            <a:noFill/>
          </a:ln>
        </p:spPr>
      </p:pic>
      <p:sp>
        <p:nvSpPr>
          <p:cNvPr id="169" name="Google Shape;169;g20692506136_3_0"/>
          <p:cNvSpPr txBox="1"/>
          <p:nvPr>
            <p:ph idx="4294967295" type="subTitle"/>
          </p:nvPr>
        </p:nvSpPr>
        <p:spPr>
          <a:xfrm>
            <a:off x="514800" y="3855750"/>
            <a:ext cx="7781400" cy="9636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en-GB" sz="1278">
                <a:latin typeface="Arial"/>
                <a:ea typeface="Arial"/>
                <a:cs typeface="Arial"/>
                <a:sym typeface="Arial"/>
              </a:rPr>
              <a:t>Future improvements</a:t>
            </a:r>
            <a:endParaRPr b="1" sz="1278">
              <a:latin typeface="Arial"/>
              <a:ea typeface="Arial"/>
              <a:cs typeface="Arial"/>
              <a:sym typeface="Arial"/>
            </a:endParaRPr>
          </a:p>
          <a:p>
            <a:pPr indent="-309798" lvl="0" marL="457200" rtl="0" algn="l">
              <a:spcBef>
                <a:spcPts val="1200"/>
              </a:spcBef>
              <a:spcAft>
                <a:spcPts val="0"/>
              </a:spcAft>
              <a:buSzPts val="1279"/>
              <a:buFont typeface="Arial"/>
              <a:buChar char="●"/>
            </a:pPr>
            <a:r>
              <a:rPr lang="en-GB" sz="1278">
                <a:latin typeface="Arial"/>
                <a:ea typeface="Arial"/>
                <a:cs typeface="Arial"/>
                <a:sym typeface="Arial"/>
              </a:rPr>
              <a:t>Integrate the pose classification model with the face detection model</a:t>
            </a:r>
            <a:endParaRPr sz="1278">
              <a:latin typeface="Arial"/>
              <a:ea typeface="Arial"/>
              <a:cs typeface="Arial"/>
              <a:sym typeface="Arial"/>
            </a:endParaRPr>
          </a:p>
          <a:p>
            <a:pPr indent="-309798" lvl="0" marL="457200" rtl="0" algn="l">
              <a:spcBef>
                <a:spcPts val="0"/>
              </a:spcBef>
              <a:spcAft>
                <a:spcPts val="0"/>
              </a:spcAft>
              <a:buSzPts val="1279"/>
              <a:buFont typeface="Arial"/>
              <a:buChar char="●"/>
            </a:pPr>
            <a:r>
              <a:rPr lang="en-GB" sz="1278">
                <a:latin typeface="Arial"/>
                <a:ea typeface="Arial"/>
                <a:cs typeface="Arial"/>
                <a:sym typeface="Arial"/>
              </a:rPr>
              <a:t>Ensure the surveillance video processing application working with ip camera feed</a:t>
            </a:r>
            <a:endParaRPr sz="1278">
              <a:latin typeface="Arial"/>
              <a:ea typeface="Arial"/>
              <a:cs typeface="Arial"/>
              <a:sym typeface="Arial"/>
            </a:endParaRPr>
          </a:p>
          <a:p>
            <a:pPr indent="-309798" lvl="0" marL="457200" rtl="0" algn="l">
              <a:spcBef>
                <a:spcPts val="0"/>
              </a:spcBef>
              <a:spcAft>
                <a:spcPts val="0"/>
              </a:spcAft>
              <a:buSzPts val="1279"/>
              <a:buFont typeface="Arial"/>
              <a:buChar char="●"/>
            </a:pPr>
            <a:r>
              <a:rPr lang="en-GB" sz="1278">
                <a:latin typeface="Arial"/>
                <a:ea typeface="Arial"/>
                <a:cs typeface="Arial"/>
                <a:sym typeface="Arial"/>
              </a:rPr>
              <a:t>Deploying the model in edge server</a:t>
            </a:r>
            <a:endParaRPr sz="1278">
              <a:latin typeface="Arial"/>
              <a:ea typeface="Arial"/>
              <a:cs typeface="Arial"/>
              <a:sym typeface="Arial"/>
            </a:endParaRPr>
          </a:p>
          <a:p>
            <a:pPr indent="0" lvl="0" marL="914400" rtl="0" algn="l">
              <a:spcBef>
                <a:spcPts val="1200"/>
              </a:spcBef>
              <a:spcAft>
                <a:spcPts val="0"/>
              </a:spcAft>
              <a:buNone/>
            </a:pPr>
            <a:r>
              <a:t/>
            </a:r>
            <a:endParaRPr sz="1278">
              <a:latin typeface="Arial"/>
              <a:ea typeface="Arial"/>
              <a:cs typeface="Arial"/>
              <a:sym typeface="Arial"/>
            </a:endParaRPr>
          </a:p>
          <a:p>
            <a:pPr indent="0" lvl="0" marL="457200" rtl="0" algn="just">
              <a:spcBef>
                <a:spcPts val="1200"/>
              </a:spcBef>
              <a:spcAft>
                <a:spcPts val="0"/>
              </a:spcAft>
              <a:buNone/>
            </a:pPr>
            <a:r>
              <a:rPr lang="en-GB" sz="1278">
                <a:latin typeface="Arial"/>
                <a:ea typeface="Arial"/>
                <a:cs typeface="Arial"/>
                <a:sym typeface="Arial"/>
              </a:rPr>
              <a:t> </a:t>
            </a:r>
            <a:endParaRPr sz="1278">
              <a:latin typeface="Arial"/>
              <a:ea typeface="Arial"/>
              <a:cs typeface="Arial"/>
              <a:sym typeface="Arial"/>
            </a:endParaRPr>
          </a:p>
          <a:p>
            <a:pPr indent="0" lvl="0" marL="457200" rtl="0" algn="just">
              <a:spcBef>
                <a:spcPts val="1200"/>
              </a:spcBef>
              <a:spcAft>
                <a:spcPts val="1200"/>
              </a:spcAft>
              <a:buNone/>
            </a:pPr>
            <a:r>
              <a:t/>
            </a:r>
            <a:endParaRPr sz="1278">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05ffba819a_1_4"/>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Face Recognition</a:t>
            </a:r>
            <a:endParaRPr/>
          </a:p>
        </p:txBody>
      </p:sp>
      <p:sp>
        <p:nvSpPr>
          <p:cNvPr id="175" name="Google Shape;175;g205ffba819a_1_4"/>
          <p:cNvSpPr txBox="1"/>
          <p:nvPr>
            <p:ph idx="4294967295" type="subTitle"/>
          </p:nvPr>
        </p:nvSpPr>
        <p:spPr>
          <a:xfrm>
            <a:off x="514775" y="1078900"/>
            <a:ext cx="8360700" cy="38769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en-GB" sz="1278">
                <a:latin typeface="Arial"/>
                <a:ea typeface="Arial"/>
                <a:cs typeface="Arial"/>
                <a:sym typeface="Arial"/>
              </a:rPr>
              <a:t>     Process of registering a new face</a:t>
            </a:r>
            <a:endParaRPr b="1" sz="1278">
              <a:latin typeface="Arial"/>
              <a:ea typeface="Arial"/>
              <a:cs typeface="Arial"/>
              <a:sym typeface="Arial"/>
            </a:endParaRPr>
          </a:p>
          <a:p>
            <a:pPr indent="0" lvl="0" marL="0" rtl="0" algn="just">
              <a:spcBef>
                <a:spcPts val="1200"/>
              </a:spcBef>
              <a:spcAft>
                <a:spcPts val="0"/>
              </a:spcAft>
              <a:buNone/>
            </a:pPr>
            <a:r>
              <a:t/>
            </a:r>
            <a:endParaRPr b="1" sz="1278">
              <a:latin typeface="Arial"/>
              <a:ea typeface="Arial"/>
              <a:cs typeface="Arial"/>
              <a:sym typeface="Arial"/>
            </a:endParaRPr>
          </a:p>
          <a:p>
            <a:pPr indent="0" lvl="0" marL="457200" rtl="0" algn="just">
              <a:spcBef>
                <a:spcPts val="1200"/>
              </a:spcBef>
              <a:spcAft>
                <a:spcPts val="0"/>
              </a:spcAft>
              <a:buNone/>
            </a:pPr>
            <a:r>
              <a:t/>
            </a:r>
            <a:endParaRPr sz="1278">
              <a:latin typeface="Arial"/>
              <a:ea typeface="Arial"/>
              <a:cs typeface="Arial"/>
              <a:sym typeface="Arial"/>
            </a:endParaRPr>
          </a:p>
          <a:p>
            <a:pPr indent="0" lvl="0" marL="457200" rtl="0" algn="just">
              <a:spcBef>
                <a:spcPts val="1200"/>
              </a:spcBef>
              <a:spcAft>
                <a:spcPts val="0"/>
              </a:spcAft>
              <a:buNone/>
            </a:pPr>
            <a:r>
              <a:t/>
            </a:r>
            <a:endParaRPr sz="1278">
              <a:latin typeface="Arial"/>
              <a:ea typeface="Arial"/>
              <a:cs typeface="Arial"/>
              <a:sym typeface="Arial"/>
            </a:endParaRPr>
          </a:p>
          <a:p>
            <a:pPr indent="0" lvl="0" marL="457200" rtl="0" algn="just">
              <a:spcBef>
                <a:spcPts val="1200"/>
              </a:spcBef>
              <a:spcAft>
                <a:spcPts val="0"/>
              </a:spcAft>
              <a:buNone/>
            </a:pPr>
            <a:r>
              <a:t/>
            </a:r>
            <a:endParaRPr sz="1278">
              <a:latin typeface="Arial"/>
              <a:ea typeface="Arial"/>
              <a:cs typeface="Arial"/>
              <a:sym typeface="Arial"/>
            </a:endParaRPr>
          </a:p>
          <a:p>
            <a:pPr indent="0" lvl="0" marL="0" rtl="0" algn="just">
              <a:spcBef>
                <a:spcPts val="1200"/>
              </a:spcBef>
              <a:spcAft>
                <a:spcPts val="1200"/>
              </a:spcAft>
              <a:buNone/>
            </a:pPr>
            <a:r>
              <a:rPr lang="en-GB" sz="1278">
                <a:latin typeface="Arial"/>
                <a:ea typeface="Arial"/>
                <a:cs typeface="Arial"/>
                <a:sym typeface="Arial"/>
              </a:rPr>
              <a:t>     </a:t>
            </a:r>
            <a:r>
              <a:rPr b="1" lang="en-GB" sz="1278">
                <a:latin typeface="Arial"/>
                <a:ea typeface="Arial"/>
                <a:cs typeface="Arial"/>
                <a:sym typeface="Arial"/>
              </a:rPr>
              <a:t>Face Recognition Process</a:t>
            </a:r>
            <a:endParaRPr b="1" sz="1278">
              <a:latin typeface="Arial"/>
              <a:ea typeface="Arial"/>
              <a:cs typeface="Arial"/>
              <a:sym typeface="Arial"/>
            </a:endParaRPr>
          </a:p>
        </p:txBody>
      </p:sp>
      <p:sp>
        <p:nvSpPr>
          <p:cNvPr id="176" name="Google Shape;176;g205ffba819a_1_4"/>
          <p:cNvSpPr/>
          <p:nvPr/>
        </p:nvSpPr>
        <p:spPr>
          <a:xfrm>
            <a:off x="872150" y="1766288"/>
            <a:ext cx="13761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  Getting the videocapture of a person</a:t>
            </a:r>
            <a:endParaRPr>
              <a:solidFill>
                <a:schemeClr val="lt1"/>
              </a:solidFill>
              <a:highlight>
                <a:schemeClr val="lt2"/>
              </a:highlight>
            </a:endParaRPr>
          </a:p>
        </p:txBody>
      </p:sp>
      <p:sp>
        <p:nvSpPr>
          <p:cNvPr id="177" name="Google Shape;177;g205ffba819a_1_4"/>
          <p:cNvSpPr/>
          <p:nvPr/>
        </p:nvSpPr>
        <p:spPr>
          <a:xfrm>
            <a:off x="3241700" y="1766275"/>
            <a:ext cx="22935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Training the captured frames using frontal_face </a:t>
            </a:r>
            <a:r>
              <a:rPr lang="en-GB">
                <a:solidFill>
                  <a:schemeClr val="lt1"/>
                </a:solidFill>
                <a:highlight>
                  <a:schemeClr val="lt2"/>
                </a:highlight>
              </a:rPr>
              <a:t>haar cascade classifier </a:t>
            </a:r>
            <a:endParaRPr>
              <a:solidFill>
                <a:schemeClr val="lt1"/>
              </a:solidFill>
              <a:highlight>
                <a:schemeClr val="lt2"/>
              </a:highlight>
            </a:endParaRPr>
          </a:p>
        </p:txBody>
      </p:sp>
      <p:sp>
        <p:nvSpPr>
          <p:cNvPr id="178" name="Google Shape;178;g205ffba819a_1_4"/>
          <p:cNvSpPr/>
          <p:nvPr/>
        </p:nvSpPr>
        <p:spPr>
          <a:xfrm>
            <a:off x="6528675" y="1766288"/>
            <a:ext cx="14424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  Saving the face as a known face </a:t>
            </a:r>
            <a:endParaRPr>
              <a:solidFill>
                <a:schemeClr val="lt1"/>
              </a:solidFill>
              <a:highlight>
                <a:schemeClr val="lt2"/>
              </a:highlight>
            </a:endParaRPr>
          </a:p>
        </p:txBody>
      </p:sp>
      <p:sp>
        <p:nvSpPr>
          <p:cNvPr id="179" name="Google Shape;179;g205ffba819a_1_4"/>
          <p:cNvSpPr/>
          <p:nvPr/>
        </p:nvSpPr>
        <p:spPr>
          <a:xfrm>
            <a:off x="948325" y="3688175"/>
            <a:ext cx="13761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  videocapture </a:t>
            </a:r>
            <a:endParaRPr>
              <a:solidFill>
                <a:schemeClr val="lt1"/>
              </a:solidFill>
              <a:highlight>
                <a:schemeClr val="lt2"/>
              </a:highlight>
            </a:endParaRPr>
          </a:p>
        </p:txBody>
      </p:sp>
      <p:sp>
        <p:nvSpPr>
          <p:cNvPr id="180" name="Google Shape;180;g205ffba819a_1_4"/>
          <p:cNvSpPr/>
          <p:nvPr/>
        </p:nvSpPr>
        <p:spPr>
          <a:xfrm>
            <a:off x="3283300" y="3688150"/>
            <a:ext cx="22518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  Recognizing</a:t>
            </a:r>
            <a:r>
              <a:rPr lang="en-GB">
                <a:solidFill>
                  <a:schemeClr val="lt1"/>
                </a:solidFill>
                <a:highlight>
                  <a:schemeClr val="lt2"/>
                </a:highlight>
              </a:rPr>
              <a:t>the captured frames using frontal_face haar cascade classifier</a:t>
            </a:r>
            <a:endParaRPr>
              <a:solidFill>
                <a:schemeClr val="lt1"/>
              </a:solidFill>
              <a:highlight>
                <a:schemeClr val="lt2"/>
              </a:highlight>
            </a:endParaRPr>
          </a:p>
        </p:txBody>
      </p:sp>
      <p:sp>
        <p:nvSpPr>
          <p:cNvPr id="181" name="Google Shape;181;g205ffba819a_1_4"/>
          <p:cNvSpPr/>
          <p:nvPr/>
        </p:nvSpPr>
        <p:spPr>
          <a:xfrm>
            <a:off x="6518775" y="3688200"/>
            <a:ext cx="21747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  </a:t>
            </a:r>
            <a:r>
              <a:rPr lang="en-GB">
                <a:solidFill>
                  <a:schemeClr val="lt1"/>
                </a:solidFill>
                <a:highlight>
                  <a:schemeClr val="lt2"/>
                </a:highlight>
              </a:rPr>
              <a:t>Displaying the corresponding name or ‘Unknown’ for an unrecognized face </a:t>
            </a:r>
            <a:endParaRPr>
              <a:solidFill>
                <a:schemeClr val="lt1"/>
              </a:solidFill>
              <a:highlight>
                <a:schemeClr val="lt2"/>
              </a:highlight>
            </a:endParaRPr>
          </a:p>
        </p:txBody>
      </p:sp>
      <p:cxnSp>
        <p:nvCxnSpPr>
          <p:cNvPr id="182" name="Google Shape;182;g205ffba819a_1_4"/>
          <p:cNvCxnSpPr/>
          <p:nvPr/>
        </p:nvCxnSpPr>
        <p:spPr>
          <a:xfrm>
            <a:off x="2257175" y="2250938"/>
            <a:ext cx="975600" cy="0"/>
          </a:xfrm>
          <a:prstGeom prst="straightConnector1">
            <a:avLst/>
          </a:prstGeom>
          <a:noFill/>
          <a:ln cap="flat" cmpd="sng" w="9525">
            <a:solidFill>
              <a:schemeClr val="dk1"/>
            </a:solidFill>
            <a:prstDash val="solid"/>
            <a:round/>
            <a:headEnd len="med" w="med" type="none"/>
            <a:tailEnd len="med" w="med" type="triangle"/>
          </a:ln>
        </p:spPr>
      </p:cxnSp>
      <p:cxnSp>
        <p:nvCxnSpPr>
          <p:cNvPr id="183" name="Google Shape;183;g205ffba819a_1_4"/>
          <p:cNvCxnSpPr/>
          <p:nvPr/>
        </p:nvCxnSpPr>
        <p:spPr>
          <a:xfrm>
            <a:off x="5544125" y="2250938"/>
            <a:ext cx="975600" cy="0"/>
          </a:xfrm>
          <a:prstGeom prst="straightConnector1">
            <a:avLst/>
          </a:prstGeom>
          <a:noFill/>
          <a:ln cap="flat" cmpd="sng" w="9525">
            <a:solidFill>
              <a:schemeClr val="dk1"/>
            </a:solidFill>
            <a:prstDash val="solid"/>
            <a:round/>
            <a:headEnd len="med" w="med" type="none"/>
            <a:tailEnd len="med" w="med" type="triangle"/>
          </a:ln>
        </p:spPr>
      </p:cxnSp>
      <p:cxnSp>
        <p:nvCxnSpPr>
          <p:cNvPr id="184" name="Google Shape;184;g205ffba819a_1_4"/>
          <p:cNvCxnSpPr/>
          <p:nvPr/>
        </p:nvCxnSpPr>
        <p:spPr>
          <a:xfrm>
            <a:off x="2307700" y="4172838"/>
            <a:ext cx="975600" cy="0"/>
          </a:xfrm>
          <a:prstGeom prst="straightConnector1">
            <a:avLst/>
          </a:prstGeom>
          <a:noFill/>
          <a:ln cap="flat" cmpd="sng" w="9525">
            <a:solidFill>
              <a:schemeClr val="dk1"/>
            </a:solidFill>
            <a:prstDash val="solid"/>
            <a:round/>
            <a:headEnd len="med" w="med" type="none"/>
            <a:tailEnd len="med" w="med" type="triangle"/>
          </a:ln>
        </p:spPr>
      </p:cxnSp>
      <p:cxnSp>
        <p:nvCxnSpPr>
          <p:cNvPr id="185" name="Google Shape;185;g205ffba819a_1_4"/>
          <p:cNvCxnSpPr/>
          <p:nvPr/>
        </p:nvCxnSpPr>
        <p:spPr>
          <a:xfrm>
            <a:off x="5544125" y="4172838"/>
            <a:ext cx="9756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05dc869e36_0_117"/>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Recognition Model (Ongoing)</a:t>
            </a:r>
            <a:endParaRPr/>
          </a:p>
        </p:txBody>
      </p:sp>
      <p:pic>
        <p:nvPicPr>
          <p:cNvPr id="191" name="Google Shape;191;g205dc869e36_0_117"/>
          <p:cNvPicPr preferRelativeResize="0"/>
          <p:nvPr/>
        </p:nvPicPr>
        <p:blipFill>
          <a:blip r:embed="rId3">
            <a:alphaModFix/>
          </a:blip>
          <a:stretch>
            <a:fillRect/>
          </a:stretch>
        </p:blipFill>
        <p:spPr>
          <a:xfrm>
            <a:off x="617675" y="1060650"/>
            <a:ext cx="3566900" cy="2562249"/>
          </a:xfrm>
          <a:prstGeom prst="rect">
            <a:avLst/>
          </a:prstGeom>
          <a:noFill/>
          <a:ln>
            <a:noFill/>
          </a:ln>
        </p:spPr>
      </p:pic>
      <p:pic>
        <p:nvPicPr>
          <p:cNvPr id="192" name="Google Shape;192;g205dc869e36_0_117"/>
          <p:cNvPicPr preferRelativeResize="0"/>
          <p:nvPr/>
        </p:nvPicPr>
        <p:blipFill>
          <a:blip r:embed="rId4">
            <a:alphaModFix/>
          </a:blip>
          <a:stretch>
            <a:fillRect/>
          </a:stretch>
        </p:blipFill>
        <p:spPr>
          <a:xfrm>
            <a:off x="5013900" y="1057175"/>
            <a:ext cx="3216099" cy="2562250"/>
          </a:xfrm>
          <a:prstGeom prst="rect">
            <a:avLst/>
          </a:prstGeom>
          <a:noFill/>
          <a:ln>
            <a:noFill/>
          </a:ln>
        </p:spPr>
      </p:pic>
      <p:sp>
        <p:nvSpPr>
          <p:cNvPr id="193" name="Google Shape;193;g205dc869e36_0_117"/>
          <p:cNvSpPr txBox="1"/>
          <p:nvPr/>
        </p:nvSpPr>
        <p:spPr>
          <a:xfrm>
            <a:off x="617675" y="4624350"/>
            <a:ext cx="79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Saving the face with the corresponding name  </a:t>
            </a:r>
            <a:endParaRPr>
              <a:latin typeface="Roboto"/>
              <a:ea typeface="Roboto"/>
              <a:cs typeface="Roboto"/>
              <a:sym typeface="Roboto"/>
            </a:endParaRPr>
          </a:p>
        </p:txBody>
      </p:sp>
      <p:pic>
        <p:nvPicPr>
          <p:cNvPr id="194" name="Google Shape;194;g205dc869e36_0_117"/>
          <p:cNvPicPr preferRelativeResize="0"/>
          <p:nvPr/>
        </p:nvPicPr>
        <p:blipFill>
          <a:blip r:embed="rId5">
            <a:alphaModFix/>
          </a:blip>
          <a:stretch>
            <a:fillRect/>
          </a:stretch>
        </p:blipFill>
        <p:spPr>
          <a:xfrm>
            <a:off x="617675" y="3709950"/>
            <a:ext cx="3566900" cy="827350"/>
          </a:xfrm>
          <a:prstGeom prst="rect">
            <a:avLst/>
          </a:prstGeom>
          <a:noFill/>
          <a:ln>
            <a:noFill/>
          </a:ln>
        </p:spPr>
      </p:pic>
      <p:sp>
        <p:nvSpPr>
          <p:cNvPr id="195" name="Google Shape;195;g205dc869e36_0_117"/>
          <p:cNvSpPr txBox="1"/>
          <p:nvPr/>
        </p:nvSpPr>
        <p:spPr>
          <a:xfrm>
            <a:off x="5013900" y="3812700"/>
            <a:ext cx="385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Roboto"/>
                <a:ea typeface="Roboto"/>
                <a:cs typeface="Roboto"/>
                <a:sym typeface="Roboto"/>
              </a:rPr>
              <a:t>Recognizing the face</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05ffba819a_1_21"/>
          <p:cNvSpPr txBox="1"/>
          <p:nvPr>
            <p:ph idx="4294967295" type="subTitle"/>
          </p:nvPr>
        </p:nvSpPr>
        <p:spPr>
          <a:xfrm>
            <a:off x="391650" y="488450"/>
            <a:ext cx="8360700" cy="22215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en-GB" sz="1278">
                <a:latin typeface="Arial"/>
                <a:ea typeface="Arial"/>
                <a:cs typeface="Arial"/>
                <a:sym typeface="Arial"/>
              </a:rPr>
              <a:t>  </a:t>
            </a:r>
            <a:r>
              <a:rPr b="1" lang="en-GB" sz="1700">
                <a:latin typeface="Arial"/>
                <a:ea typeface="Arial"/>
                <a:cs typeface="Arial"/>
                <a:sym typeface="Arial"/>
              </a:rPr>
              <a:t>Detection process</a:t>
            </a:r>
            <a:endParaRPr b="1" sz="1700">
              <a:latin typeface="Arial"/>
              <a:ea typeface="Arial"/>
              <a:cs typeface="Arial"/>
              <a:sym typeface="Arial"/>
            </a:endParaRPr>
          </a:p>
          <a:p>
            <a:pPr indent="0" lvl="0" marL="0" rtl="0" algn="just">
              <a:spcBef>
                <a:spcPts val="1200"/>
              </a:spcBef>
              <a:spcAft>
                <a:spcPts val="0"/>
              </a:spcAft>
              <a:buNone/>
            </a:pPr>
            <a:r>
              <a:t/>
            </a:r>
            <a:endParaRPr sz="1278">
              <a:latin typeface="Arial"/>
              <a:ea typeface="Arial"/>
              <a:cs typeface="Arial"/>
              <a:sym typeface="Arial"/>
            </a:endParaRPr>
          </a:p>
          <a:p>
            <a:pPr indent="0" lvl="0" marL="457200" rtl="0" algn="just">
              <a:spcBef>
                <a:spcPts val="1200"/>
              </a:spcBef>
              <a:spcAft>
                <a:spcPts val="0"/>
              </a:spcAft>
              <a:buNone/>
            </a:pPr>
            <a:r>
              <a:t/>
            </a:r>
            <a:endParaRPr sz="1278">
              <a:latin typeface="Arial"/>
              <a:ea typeface="Arial"/>
              <a:cs typeface="Arial"/>
              <a:sym typeface="Arial"/>
            </a:endParaRPr>
          </a:p>
          <a:p>
            <a:pPr indent="0" lvl="0" marL="457200" rtl="0" algn="just">
              <a:spcBef>
                <a:spcPts val="1200"/>
              </a:spcBef>
              <a:spcAft>
                <a:spcPts val="0"/>
              </a:spcAft>
              <a:buNone/>
            </a:pPr>
            <a:r>
              <a:t/>
            </a:r>
            <a:endParaRPr sz="1278">
              <a:latin typeface="Arial"/>
              <a:ea typeface="Arial"/>
              <a:cs typeface="Arial"/>
              <a:sym typeface="Arial"/>
            </a:endParaRPr>
          </a:p>
          <a:p>
            <a:pPr indent="0" lvl="0" marL="0" rtl="0" algn="just">
              <a:spcBef>
                <a:spcPts val="1200"/>
              </a:spcBef>
              <a:spcAft>
                <a:spcPts val="1200"/>
              </a:spcAft>
              <a:buNone/>
            </a:pPr>
            <a:r>
              <a:rPr lang="en-GB" sz="1278">
                <a:latin typeface="Arial"/>
                <a:ea typeface="Arial"/>
                <a:cs typeface="Arial"/>
                <a:sym typeface="Arial"/>
              </a:rPr>
              <a:t>	</a:t>
            </a:r>
            <a:endParaRPr b="1" sz="1278">
              <a:latin typeface="Arial"/>
              <a:ea typeface="Arial"/>
              <a:cs typeface="Arial"/>
              <a:sym typeface="Arial"/>
            </a:endParaRPr>
          </a:p>
        </p:txBody>
      </p:sp>
      <p:sp>
        <p:nvSpPr>
          <p:cNvPr id="201" name="Google Shape;201;g205ffba819a_1_21"/>
          <p:cNvSpPr/>
          <p:nvPr/>
        </p:nvSpPr>
        <p:spPr>
          <a:xfrm>
            <a:off x="872125" y="1365425"/>
            <a:ext cx="13761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  videocapture </a:t>
            </a:r>
            <a:endParaRPr>
              <a:solidFill>
                <a:schemeClr val="lt1"/>
              </a:solidFill>
              <a:highlight>
                <a:schemeClr val="lt2"/>
              </a:highlight>
            </a:endParaRPr>
          </a:p>
        </p:txBody>
      </p:sp>
      <p:sp>
        <p:nvSpPr>
          <p:cNvPr id="202" name="Google Shape;202;g205ffba819a_1_21"/>
          <p:cNvSpPr/>
          <p:nvPr/>
        </p:nvSpPr>
        <p:spPr>
          <a:xfrm>
            <a:off x="2866425" y="1365575"/>
            <a:ext cx="25692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Detecting faces using the frontal_face_default haar cascade classifier</a:t>
            </a:r>
            <a:r>
              <a:rPr lang="en-GB">
                <a:solidFill>
                  <a:schemeClr val="lt1"/>
                </a:solidFill>
                <a:highlight>
                  <a:schemeClr val="lt2"/>
                </a:highlight>
              </a:rPr>
              <a:t> </a:t>
            </a:r>
            <a:endParaRPr>
              <a:solidFill>
                <a:schemeClr val="lt1"/>
              </a:solidFill>
              <a:highlight>
                <a:schemeClr val="lt2"/>
              </a:highlight>
            </a:endParaRPr>
          </a:p>
        </p:txBody>
      </p:sp>
      <p:sp>
        <p:nvSpPr>
          <p:cNvPr id="203" name="Google Shape;203;g205ffba819a_1_21"/>
          <p:cNvSpPr/>
          <p:nvPr/>
        </p:nvSpPr>
        <p:spPr>
          <a:xfrm>
            <a:off x="6053825" y="1365575"/>
            <a:ext cx="2326800" cy="96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chemeClr val="lt2"/>
                </a:highlight>
              </a:rPr>
              <a:t>  Displaying the number of faces detected</a:t>
            </a:r>
            <a:endParaRPr>
              <a:solidFill>
                <a:schemeClr val="lt1"/>
              </a:solidFill>
              <a:highlight>
                <a:schemeClr val="lt2"/>
              </a:highlight>
            </a:endParaRPr>
          </a:p>
        </p:txBody>
      </p:sp>
      <p:cxnSp>
        <p:nvCxnSpPr>
          <p:cNvPr id="204" name="Google Shape;204;g205ffba819a_1_21"/>
          <p:cNvCxnSpPr>
            <a:stCxn id="201" idx="3"/>
          </p:cNvCxnSpPr>
          <p:nvPr/>
        </p:nvCxnSpPr>
        <p:spPr>
          <a:xfrm>
            <a:off x="2248225" y="1850075"/>
            <a:ext cx="618300" cy="0"/>
          </a:xfrm>
          <a:prstGeom prst="straightConnector1">
            <a:avLst/>
          </a:prstGeom>
          <a:noFill/>
          <a:ln cap="flat" cmpd="sng" w="9525">
            <a:solidFill>
              <a:schemeClr val="dk1"/>
            </a:solidFill>
            <a:prstDash val="solid"/>
            <a:round/>
            <a:headEnd len="med" w="med" type="none"/>
            <a:tailEnd len="med" w="med" type="triangle"/>
          </a:ln>
        </p:spPr>
      </p:cxnSp>
      <p:cxnSp>
        <p:nvCxnSpPr>
          <p:cNvPr id="205" name="Google Shape;205;g205ffba819a_1_21"/>
          <p:cNvCxnSpPr/>
          <p:nvPr/>
        </p:nvCxnSpPr>
        <p:spPr>
          <a:xfrm>
            <a:off x="5435625" y="1850075"/>
            <a:ext cx="618300" cy="0"/>
          </a:xfrm>
          <a:prstGeom prst="straightConnector1">
            <a:avLst/>
          </a:prstGeom>
          <a:noFill/>
          <a:ln cap="flat" cmpd="sng" w="9525">
            <a:solidFill>
              <a:schemeClr val="dk1"/>
            </a:solidFill>
            <a:prstDash val="solid"/>
            <a:round/>
            <a:headEnd len="med" w="med" type="none"/>
            <a:tailEnd len="med" w="med" type="triangle"/>
          </a:ln>
        </p:spPr>
      </p:cxnSp>
      <p:sp>
        <p:nvSpPr>
          <p:cNvPr id="206" name="Google Shape;206;g205ffba819a_1_21"/>
          <p:cNvSpPr txBox="1"/>
          <p:nvPr/>
        </p:nvSpPr>
        <p:spPr>
          <a:xfrm>
            <a:off x="448350" y="2934325"/>
            <a:ext cx="8247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800">
                <a:solidFill>
                  <a:schemeClr val="dk1"/>
                </a:solidFill>
                <a:latin typeface="Roboto"/>
                <a:ea typeface="Roboto"/>
                <a:cs typeface="Roboto"/>
                <a:sym typeface="Roboto"/>
              </a:rPr>
              <a:t>Future Improvements</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b="1"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Recognizing multiple faces when present</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Adding Spoofing</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Enhancing the accuracy of recognizing distant faces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206b8237803_6_0"/>
          <p:cNvPicPr preferRelativeResize="0"/>
          <p:nvPr/>
        </p:nvPicPr>
        <p:blipFill>
          <a:blip r:embed="rId3">
            <a:alphaModFix/>
          </a:blip>
          <a:stretch>
            <a:fillRect/>
          </a:stretch>
        </p:blipFill>
        <p:spPr>
          <a:xfrm>
            <a:off x="2038688" y="446300"/>
            <a:ext cx="5066613" cy="4025000"/>
          </a:xfrm>
          <a:prstGeom prst="rect">
            <a:avLst/>
          </a:prstGeom>
          <a:noFill/>
          <a:ln>
            <a:noFill/>
          </a:ln>
        </p:spPr>
      </p:pic>
      <p:sp>
        <p:nvSpPr>
          <p:cNvPr id="212" name="Google Shape;212;g206b8237803_6_0"/>
          <p:cNvSpPr txBox="1"/>
          <p:nvPr/>
        </p:nvSpPr>
        <p:spPr>
          <a:xfrm>
            <a:off x="3935150" y="4471300"/>
            <a:ext cx="24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Detecting the faces</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05dc869e36_2_52"/>
          <p:cNvSpPr txBox="1"/>
          <p:nvPr>
            <p:ph type="title"/>
          </p:nvPr>
        </p:nvSpPr>
        <p:spPr>
          <a:xfrm>
            <a:off x="421750" y="328100"/>
            <a:ext cx="8172600" cy="33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Smart Home App</a:t>
            </a:r>
            <a:endParaRPr/>
          </a:p>
        </p:txBody>
      </p:sp>
      <p:grpSp>
        <p:nvGrpSpPr>
          <p:cNvPr id="218" name="Google Shape;218;g205dc869e36_2_52"/>
          <p:cNvGrpSpPr/>
          <p:nvPr/>
        </p:nvGrpSpPr>
        <p:grpSpPr>
          <a:xfrm>
            <a:off x="930125" y="883150"/>
            <a:ext cx="7473500" cy="3875424"/>
            <a:chOff x="930125" y="883150"/>
            <a:chExt cx="7473500" cy="3875424"/>
          </a:xfrm>
        </p:grpSpPr>
        <p:pic>
          <p:nvPicPr>
            <p:cNvPr id="219" name="Google Shape;219;g205dc869e36_2_52"/>
            <p:cNvPicPr preferRelativeResize="0"/>
            <p:nvPr/>
          </p:nvPicPr>
          <p:blipFill>
            <a:blip r:embed="rId3">
              <a:alphaModFix/>
            </a:blip>
            <a:stretch>
              <a:fillRect/>
            </a:stretch>
          </p:blipFill>
          <p:spPr>
            <a:xfrm>
              <a:off x="930125" y="883150"/>
              <a:ext cx="7473500" cy="3875424"/>
            </a:xfrm>
            <a:prstGeom prst="rect">
              <a:avLst/>
            </a:prstGeom>
            <a:noFill/>
            <a:ln>
              <a:noFill/>
            </a:ln>
          </p:spPr>
        </p:pic>
        <p:sp>
          <p:nvSpPr>
            <p:cNvPr id="220" name="Google Shape;220;g205dc869e36_2_52"/>
            <p:cNvSpPr txBox="1"/>
            <p:nvPr/>
          </p:nvSpPr>
          <p:spPr>
            <a:xfrm>
              <a:off x="5117400" y="1211750"/>
              <a:ext cx="761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192.164.3.101</a:t>
              </a:r>
              <a:endParaRPr sz="700">
                <a:latin typeface="Roboto"/>
                <a:ea typeface="Roboto"/>
                <a:cs typeface="Roboto"/>
                <a:sym typeface="Roboto"/>
              </a:endParaRPr>
            </a:p>
          </p:txBody>
        </p:sp>
        <p:sp>
          <p:nvSpPr>
            <p:cNvPr id="221" name="Google Shape;221;g205dc869e36_2_52"/>
            <p:cNvSpPr txBox="1"/>
            <p:nvPr/>
          </p:nvSpPr>
          <p:spPr>
            <a:xfrm>
              <a:off x="1239575" y="956575"/>
              <a:ext cx="761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192.164.3.54</a:t>
              </a:r>
              <a:endParaRPr sz="700">
                <a:latin typeface="Roboto"/>
                <a:ea typeface="Roboto"/>
                <a:cs typeface="Roboto"/>
                <a:sym typeface="Roboto"/>
              </a:endParaRPr>
            </a:p>
          </p:txBody>
        </p:sp>
        <p:sp>
          <p:nvSpPr>
            <p:cNvPr id="222" name="Google Shape;222;g205dc869e36_2_52"/>
            <p:cNvSpPr txBox="1"/>
            <p:nvPr/>
          </p:nvSpPr>
          <p:spPr>
            <a:xfrm>
              <a:off x="1214675" y="1539750"/>
              <a:ext cx="761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192.164.3.100</a:t>
              </a:r>
              <a:endParaRPr sz="700">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05dc869e36_2_40"/>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Smart Home App(ongoing)</a:t>
            </a:r>
            <a:endParaRPr/>
          </a:p>
        </p:txBody>
      </p:sp>
      <p:sp>
        <p:nvSpPr>
          <p:cNvPr id="228" name="Google Shape;228;g205dc869e36_2_40"/>
          <p:cNvSpPr txBox="1"/>
          <p:nvPr/>
        </p:nvSpPr>
        <p:spPr>
          <a:xfrm>
            <a:off x="962125" y="3295225"/>
            <a:ext cx="288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Roboto"/>
                <a:ea typeface="Roboto"/>
                <a:cs typeface="Roboto"/>
                <a:sym typeface="Roboto"/>
              </a:rPr>
              <a:t>Planned Main dashboard view see sensor info</a:t>
            </a:r>
            <a:endParaRPr sz="900">
              <a:latin typeface="Roboto"/>
              <a:ea typeface="Roboto"/>
              <a:cs typeface="Roboto"/>
              <a:sym typeface="Roboto"/>
            </a:endParaRPr>
          </a:p>
        </p:txBody>
      </p:sp>
      <p:sp>
        <p:nvSpPr>
          <p:cNvPr id="229" name="Google Shape;229;g205dc869e36_2_40"/>
          <p:cNvSpPr txBox="1"/>
          <p:nvPr/>
        </p:nvSpPr>
        <p:spPr>
          <a:xfrm>
            <a:off x="5466000" y="4113425"/>
            <a:ext cx="2883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Roboto"/>
                <a:ea typeface="Roboto"/>
                <a:cs typeface="Roboto"/>
                <a:sym typeface="Roboto"/>
              </a:rPr>
              <a:t>Planned Device  control </a:t>
            </a:r>
            <a:r>
              <a:rPr lang="en-GB" sz="900">
                <a:latin typeface="Roboto"/>
                <a:ea typeface="Roboto"/>
                <a:cs typeface="Roboto"/>
                <a:sym typeface="Roboto"/>
              </a:rPr>
              <a:t>dashboard view</a:t>
            </a:r>
            <a:endParaRPr sz="900">
              <a:latin typeface="Roboto"/>
              <a:ea typeface="Roboto"/>
              <a:cs typeface="Roboto"/>
              <a:sym typeface="Roboto"/>
            </a:endParaRPr>
          </a:p>
        </p:txBody>
      </p:sp>
      <p:pic>
        <p:nvPicPr>
          <p:cNvPr id="230" name="Google Shape;230;g205dc869e36_2_40"/>
          <p:cNvPicPr preferRelativeResize="0"/>
          <p:nvPr/>
        </p:nvPicPr>
        <p:blipFill rotWithShape="1">
          <a:blip r:embed="rId3">
            <a:alphaModFix/>
          </a:blip>
          <a:srcRect b="5352" l="2775" r="838" t="11783"/>
          <a:stretch/>
        </p:blipFill>
        <p:spPr>
          <a:xfrm>
            <a:off x="231350" y="1205450"/>
            <a:ext cx="4218523" cy="2040001"/>
          </a:xfrm>
          <a:prstGeom prst="rect">
            <a:avLst/>
          </a:prstGeom>
          <a:noFill/>
          <a:ln cap="flat" cmpd="sng" w="28575">
            <a:solidFill>
              <a:schemeClr val="dk2"/>
            </a:solidFill>
            <a:prstDash val="solid"/>
            <a:round/>
            <a:headEnd len="sm" w="sm" type="none"/>
            <a:tailEnd len="sm" w="sm" type="none"/>
          </a:ln>
        </p:spPr>
      </p:pic>
      <p:pic>
        <p:nvPicPr>
          <p:cNvPr id="231" name="Google Shape;231;g205dc869e36_2_40"/>
          <p:cNvPicPr preferRelativeResize="0"/>
          <p:nvPr/>
        </p:nvPicPr>
        <p:blipFill rotWithShape="1">
          <a:blip r:embed="rId4">
            <a:alphaModFix/>
          </a:blip>
          <a:srcRect b="5705" l="3138" r="0" t="12206"/>
          <a:stretch/>
        </p:blipFill>
        <p:spPr>
          <a:xfrm>
            <a:off x="4572925" y="2013775"/>
            <a:ext cx="4430477" cy="1997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20712cfe4ac_2_42"/>
          <p:cNvSpPr txBox="1"/>
          <p:nvPr/>
        </p:nvSpPr>
        <p:spPr>
          <a:xfrm>
            <a:off x="948225" y="437350"/>
            <a:ext cx="5472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100">
                <a:latin typeface="Fira Sans Extra Condensed"/>
                <a:ea typeface="Fira Sans Extra Condensed"/>
                <a:cs typeface="Fira Sans Extra Condensed"/>
                <a:sym typeface="Fira Sans Extra Condensed"/>
              </a:rPr>
              <a:t>Content</a:t>
            </a:r>
            <a:endParaRPr b="1" sz="3100">
              <a:latin typeface="Fira Sans Extra Condensed"/>
              <a:ea typeface="Fira Sans Extra Condensed"/>
              <a:cs typeface="Fira Sans Extra Condensed"/>
              <a:sym typeface="Fira Sans Extra Condensed"/>
            </a:endParaRPr>
          </a:p>
        </p:txBody>
      </p:sp>
      <p:sp>
        <p:nvSpPr>
          <p:cNvPr id="66" name="Google Shape;66;g20712cfe4ac_2_42"/>
          <p:cNvSpPr txBox="1"/>
          <p:nvPr/>
        </p:nvSpPr>
        <p:spPr>
          <a:xfrm>
            <a:off x="1052875" y="1409225"/>
            <a:ext cx="5038800" cy="2878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rgbClr val="0B5394"/>
              </a:buClr>
              <a:buSzPts val="2500"/>
              <a:buFont typeface="Fira Sans Extra Condensed"/>
              <a:buAutoNum type="arabicPeriod"/>
            </a:pPr>
            <a:r>
              <a:rPr lang="en-GB" sz="2500">
                <a:solidFill>
                  <a:srgbClr val="0B5394"/>
                </a:solidFill>
                <a:latin typeface="Fira Sans Extra Condensed"/>
                <a:ea typeface="Fira Sans Extra Condensed"/>
                <a:cs typeface="Fira Sans Extra Condensed"/>
                <a:sym typeface="Fira Sans Extra Condensed"/>
              </a:rPr>
              <a:t>Introduction</a:t>
            </a:r>
            <a:endParaRPr sz="2500">
              <a:solidFill>
                <a:srgbClr val="0B5394"/>
              </a:solidFill>
              <a:latin typeface="Fira Sans Extra Condensed"/>
              <a:ea typeface="Fira Sans Extra Condensed"/>
              <a:cs typeface="Fira Sans Extra Condensed"/>
              <a:sym typeface="Fira Sans Extra Condensed"/>
            </a:endParaRPr>
          </a:p>
          <a:p>
            <a:pPr indent="-387350" lvl="0" marL="457200" rtl="0" algn="l">
              <a:spcBef>
                <a:spcPts val="0"/>
              </a:spcBef>
              <a:spcAft>
                <a:spcPts val="0"/>
              </a:spcAft>
              <a:buClr>
                <a:srgbClr val="0B5394"/>
              </a:buClr>
              <a:buSzPts val="2500"/>
              <a:buFont typeface="Fira Sans Extra Condensed"/>
              <a:buAutoNum type="arabicPeriod"/>
            </a:pPr>
            <a:r>
              <a:rPr lang="en-GB" sz="2500">
                <a:solidFill>
                  <a:srgbClr val="0B5394"/>
                </a:solidFill>
                <a:latin typeface="Fira Sans Extra Condensed"/>
                <a:ea typeface="Fira Sans Extra Condensed"/>
                <a:cs typeface="Fira Sans Extra Condensed"/>
                <a:sym typeface="Fira Sans Extra Condensed"/>
              </a:rPr>
              <a:t>Cloud Computing Vs Edge Computing</a:t>
            </a:r>
            <a:endParaRPr sz="2500">
              <a:solidFill>
                <a:srgbClr val="0B5394"/>
              </a:solidFill>
              <a:latin typeface="Fira Sans Extra Condensed"/>
              <a:ea typeface="Fira Sans Extra Condensed"/>
              <a:cs typeface="Fira Sans Extra Condensed"/>
              <a:sym typeface="Fira Sans Extra Condensed"/>
            </a:endParaRPr>
          </a:p>
          <a:p>
            <a:pPr indent="-387350" lvl="0" marL="457200" rtl="0" algn="l">
              <a:spcBef>
                <a:spcPts val="0"/>
              </a:spcBef>
              <a:spcAft>
                <a:spcPts val="0"/>
              </a:spcAft>
              <a:buClr>
                <a:srgbClr val="0B5394"/>
              </a:buClr>
              <a:buSzPts val="2500"/>
              <a:buFont typeface="Fira Sans Extra Condensed"/>
              <a:buAutoNum type="arabicPeriod"/>
            </a:pPr>
            <a:r>
              <a:rPr lang="en-GB" sz="2500">
                <a:solidFill>
                  <a:srgbClr val="0B5394"/>
                </a:solidFill>
                <a:latin typeface="Fira Sans Extra Condensed"/>
                <a:ea typeface="Fira Sans Extra Condensed"/>
                <a:cs typeface="Fira Sans Extra Condensed"/>
                <a:sym typeface="Fira Sans Extra Condensed"/>
              </a:rPr>
              <a:t>Architecture</a:t>
            </a:r>
            <a:endParaRPr sz="2500">
              <a:solidFill>
                <a:srgbClr val="0B5394"/>
              </a:solidFill>
              <a:latin typeface="Fira Sans Extra Condensed"/>
              <a:ea typeface="Fira Sans Extra Condensed"/>
              <a:cs typeface="Fira Sans Extra Condensed"/>
              <a:sym typeface="Fira Sans Extra Condensed"/>
            </a:endParaRPr>
          </a:p>
          <a:p>
            <a:pPr indent="-387350" lvl="0" marL="457200" rtl="0" algn="l">
              <a:spcBef>
                <a:spcPts val="0"/>
              </a:spcBef>
              <a:spcAft>
                <a:spcPts val="0"/>
              </a:spcAft>
              <a:buClr>
                <a:srgbClr val="0B5394"/>
              </a:buClr>
              <a:buSzPts val="2500"/>
              <a:buFont typeface="Fira Sans Extra Condensed"/>
              <a:buAutoNum type="arabicPeriod"/>
            </a:pPr>
            <a:r>
              <a:rPr lang="en-GB" sz="2500">
                <a:solidFill>
                  <a:srgbClr val="0B5394"/>
                </a:solidFill>
                <a:latin typeface="Fira Sans Extra Condensed"/>
                <a:ea typeface="Fira Sans Extra Condensed"/>
                <a:cs typeface="Fira Sans Extra Condensed"/>
                <a:sym typeface="Fira Sans Extra Condensed"/>
              </a:rPr>
              <a:t>Video </a:t>
            </a:r>
            <a:r>
              <a:rPr lang="en-GB" sz="2500">
                <a:solidFill>
                  <a:srgbClr val="0B5394"/>
                </a:solidFill>
                <a:latin typeface="Fira Sans Extra Condensed"/>
                <a:ea typeface="Fira Sans Extra Condensed"/>
                <a:cs typeface="Fira Sans Extra Condensed"/>
                <a:sym typeface="Fira Sans Extra Condensed"/>
              </a:rPr>
              <a:t>Surveillance</a:t>
            </a:r>
            <a:r>
              <a:rPr lang="en-GB" sz="2500">
                <a:solidFill>
                  <a:srgbClr val="0B5394"/>
                </a:solidFill>
                <a:latin typeface="Fira Sans Extra Condensed"/>
                <a:ea typeface="Fira Sans Extra Condensed"/>
                <a:cs typeface="Fira Sans Extra Condensed"/>
                <a:sym typeface="Fira Sans Extra Condensed"/>
              </a:rPr>
              <a:t> App</a:t>
            </a:r>
            <a:endParaRPr sz="2500">
              <a:solidFill>
                <a:srgbClr val="0B5394"/>
              </a:solidFill>
              <a:latin typeface="Fira Sans Extra Condensed"/>
              <a:ea typeface="Fira Sans Extra Condensed"/>
              <a:cs typeface="Fira Sans Extra Condensed"/>
              <a:sym typeface="Fira Sans Extra Condensed"/>
            </a:endParaRPr>
          </a:p>
          <a:p>
            <a:pPr indent="-387350" lvl="0" marL="457200" rtl="0" algn="l">
              <a:spcBef>
                <a:spcPts val="0"/>
              </a:spcBef>
              <a:spcAft>
                <a:spcPts val="0"/>
              </a:spcAft>
              <a:buClr>
                <a:srgbClr val="0B5394"/>
              </a:buClr>
              <a:buSzPts val="2500"/>
              <a:buFont typeface="Fira Sans Extra Condensed"/>
              <a:buAutoNum type="arabicPeriod"/>
            </a:pPr>
            <a:r>
              <a:rPr lang="en-GB" sz="2500">
                <a:solidFill>
                  <a:srgbClr val="0B5394"/>
                </a:solidFill>
                <a:latin typeface="Fira Sans Extra Condensed"/>
                <a:ea typeface="Fira Sans Extra Condensed"/>
                <a:cs typeface="Fira Sans Extra Condensed"/>
                <a:sym typeface="Fira Sans Extra Condensed"/>
              </a:rPr>
              <a:t>Smart Home App</a:t>
            </a:r>
            <a:endParaRPr sz="2500">
              <a:solidFill>
                <a:srgbClr val="0B5394"/>
              </a:solidFill>
              <a:latin typeface="Fira Sans Extra Condensed"/>
              <a:ea typeface="Fira Sans Extra Condensed"/>
              <a:cs typeface="Fira Sans Extra Condensed"/>
              <a:sym typeface="Fira Sans Extra Condensed"/>
            </a:endParaRPr>
          </a:p>
          <a:p>
            <a:pPr indent="-387350" lvl="0" marL="457200" rtl="0" algn="l">
              <a:spcBef>
                <a:spcPts val="0"/>
              </a:spcBef>
              <a:spcAft>
                <a:spcPts val="0"/>
              </a:spcAft>
              <a:buClr>
                <a:srgbClr val="0B5394"/>
              </a:buClr>
              <a:buSzPts val="2500"/>
              <a:buFont typeface="Fira Sans Extra Condensed"/>
              <a:buAutoNum type="arabicPeriod"/>
            </a:pPr>
            <a:r>
              <a:rPr lang="en-GB" sz="2500">
                <a:solidFill>
                  <a:srgbClr val="0B5394"/>
                </a:solidFill>
                <a:latin typeface="Fira Sans Extra Condensed"/>
                <a:ea typeface="Fira Sans Extra Condensed"/>
                <a:cs typeface="Fira Sans Extra Condensed"/>
                <a:sym typeface="Fira Sans Extra Condensed"/>
              </a:rPr>
              <a:t>Conclusion</a:t>
            </a:r>
            <a:endParaRPr sz="2500">
              <a:solidFill>
                <a:srgbClr val="0B5394"/>
              </a:solidFill>
              <a:latin typeface="Fira Sans Extra Condensed"/>
              <a:ea typeface="Fira Sans Extra Condensed"/>
              <a:cs typeface="Fira Sans Extra Condensed"/>
              <a:sym typeface="Fira Sans Extra Condensed"/>
            </a:endParaRPr>
          </a:p>
          <a:p>
            <a:pPr indent="-387350" lvl="0" marL="457200" rtl="0" algn="l">
              <a:spcBef>
                <a:spcPts val="0"/>
              </a:spcBef>
              <a:spcAft>
                <a:spcPts val="0"/>
              </a:spcAft>
              <a:buClr>
                <a:srgbClr val="0B5394"/>
              </a:buClr>
              <a:buSzPts val="2500"/>
              <a:buFont typeface="Fira Sans Extra Condensed"/>
              <a:buAutoNum type="arabicPeriod"/>
            </a:pPr>
            <a:r>
              <a:rPr lang="en-GB" sz="2500">
                <a:solidFill>
                  <a:srgbClr val="0B5394"/>
                </a:solidFill>
                <a:latin typeface="Fira Sans Extra Condensed"/>
                <a:ea typeface="Fira Sans Extra Condensed"/>
                <a:cs typeface="Fira Sans Extra Condensed"/>
                <a:sym typeface="Fira Sans Extra Condensed"/>
              </a:rPr>
              <a:t>Q &amp; A</a:t>
            </a:r>
            <a:endParaRPr sz="2500">
              <a:solidFill>
                <a:srgbClr val="0B5394"/>
              </a:solidFill>
              <a:latin typeface="Fira Sans Extra Condensed"/>
              <a:ea typeface="Fira Sans Extra Condensed"/>
              <a:cs typeface="Fira Sans Extra Condensed"/>
              <a:sym typeface="Fira Sans Extra Condensed"/>
            </a:endParaRPr>
          </a:p>
        </p:txBody>
      </p:sp>
      <p:pic>
        <p:nvPicPr>
          <p:cNvPr id="67" name="Google Shape;67;g20712cfe4ac_2_42"/>
          <p:cNvPicPr preferRelativeResize="0"/>
          <p:nvPr/>
        </p:nvPicPr>
        <p:blipFill>
          <a:blip r:embed="rId3">
            <a:alphaModFix/>
          </a:blip>
          <a:stretch>
            <a:fillRect/>
          </a:stretch>
        </p:blipFill>
        <p:spPr>
          <a:xfrm>
            <a:off x="6091675" y="1474550"/>
            <a:ext cx="2747525" cy="2747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05dc869e36_2_31"/>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Databases for the prototyped devices</a:t>
            </a:r>
            <a:endParaRPr/>
          </a:p>
        </p:txBody>
      </p:sp>
      <p:pic>
        <p:nvPicPr>
          <p:cNvPr id="237" name="Google Shape;237;g205dc869e36_2_31"/>
          <p:cNvPicPr preferRelativeResize="0"/>
          <p:nvPr/>
        </p:nvPicPr>
        <p:blipFill>
          <a:blip r:embed="rId3">
            <a:alphaModFix/>
          </a:blip>
          <a:stretch>
            <a:fillRect/>
          </a:stretch>
        </p:blipFill>
        <p:spPr>
          <a:xfrm>
            <a:off x="384550" y="1306225"/>
            <a:ext cx="5465952" cy="3074601"/>
          </a:xfrm>
          <a:prstGeom prst="rect">
            <a:avLst/>
          </a:prstGeom>
          <a:noFill/>
          <a:ln cap="flat" cmpd="sng" w="38100">
            <a:solidFill>
              <a:schemeClr val="dk2"/>
            </a:solidFill>
            <a:prstDash val="solid"/>
            <a:round/>
            <a:headEnd len="sm" w="sm" type="none"/>
            <a:tailEnd len="sm" w="sm" type="none"/>
          </a:ln>
        </p:spPr>
      </p:pic>
      <p:pic>
        <p:nvPicPr>
          <p:cNvPr id="238" name="Google Shape;238;g205dc869e36_2_31"/>
          <p:cNvPicPr preferRelativeResize="0"/>
          <p:nvPr/>
        </p:nvPicPr>
        <p:blipFill rotWithShape="1">
          <a:blip r:embed="rId4">
            <a:alphaModFix/>
          </a:blip>
          <a:srcRect b="-2290" l="-1158" r="59791" t="-2301"/>
          <a:stretch/>
        </p:blipFill>
        <p:spPr>
          <a:xfrm>
            <a:off x="6275967" y="1306225"/>
            <a:ext cx="2161958" cy="3074601"/>
          </a:xfrm>
          <a:prstGeom prst="rect">
            <a:avLst/>
          </a:prstGeom>
          <a:noFill/>
          <a:ln cap="flat" cmpd="sng" w="38100">
            <a:solidFill>
              <a:schemeClr val="dk2"/>
            </a:solidFill>
            <a:prstDash val="solid"/>
            <a:round/>
            <a:headEnd len="sm" w="sm" type="none"/>
            <a:tailEnd len="sm" w="sm" type="none"/>
          </a:ln>
        </p:spPr>
      </p:pic>
      <p:sp>
        <p:nvSpPr>
          <p:cNvPr id="239" name="Google Shape;239;g205dc869e36_2_31"/>
          <p:cNvSpPr txBox="1"/>
          <p:nvPr/>
        </p:nvSpPr>
        <p:spPr>
          <a:xfrm>
            <a:off x="1466500" y="4459725"/>
            <a:ext cx="339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Roboto"/>
                <a:ea typeface="Roboto"/>
                <a:cs typeface="Roboto"/>
                <a:sym typeface="Roboto"/>
              </a:rPr>
              <a:t>Sensor data gathered to  Local MySQL database</a:t>
            </a:r>
            <a:endParaRPr sz="900">
              <a:latin typeface="Roboto"/>
              <a:ea typeface="Roboto"/>
              <a:cs typeface="Roboto"/>
              <a:sym typeface="Roboto"/>
            </a:endParaRPr>
          </a:p>
        </p:txBody>
      </p:sp>
      <p:sp>
        <p:nvSpPr>
          <p:cNvPr id="240" name="Google Shape;240;g205dc869e36_2_31"/>
          <p:cNvSpPr txBox="1"/>
          <p:nvPr/>
        </p:nvSpPr>
        <p:spPr>
          <a:xfrm>
            <a:off x="6209075" y="4422250"/>
            <a:ext cx="242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Roboto"/>
                <a:ea typeface="Roboto"/>
                <a:cs typeface="Roboto"/>
                <a:sym typeface="Roboto"/>
              </a:rPr>
              <a:t>Relay control</a:t>
            </a:r>
            <a:r>
              <a:rPr lang="en-GB" sz="900">
                <a:latin typeface="Roboto"/>
                <a:ea typeface="Roboto"/>
                <a:cs typeface="Roboto"/>
                <a:sym typeface="Roboto"/>
              </a:rPr>
              <a:t>  Local MySQL database</a:t>
            </a:r>
            <a:endParaRPr sz="9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05dc869e36_2_47"/>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Energy </a:t>
            </a:r>
            <a:r>
              <a:rPr lang="en-GB"/>
              <a:t>Prediction Model</a:t>
            </a:r>
            <a:endParaRPr/>
          </a:p>
        </p:txBody>
      </p:sp>
      <p:sp>
        <p:nvSpPr>
          <p:cNvPr id="246" name="Google Shape;246;g205dc869e36_2_47"/>
          <p:cNvSpPr txBox="1"/>
          <p:nvPr/>
        </p:nvSpPr>
        <p:spPr>
          <a:xfrm>
            <a:off x="213925" y="1311450"/>
            <a:ext cx="56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47" name="Google Shape;247;g205dc869e36_2_47"/>
          <p:cNvSpPr txBox="1"/>
          <p:nvPr/>
        </p:nvSpPr>
        <p:spPr>
          <a:xfrm>
            <a:off x="776700" y="965350"/>
            <a:ext cx="5117700" cy="2188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Predicting the single user’s energy consumption using Long Short-Term </a:t>
            </a:r>
            <a:r>
              <a:rPr lang="en-GB">
                <a:latin typeface="Roboto"/>
                <a:ea typeface="Roboto"/>
                <a:cs typeface="Roboto"/>
                <a:sym typeface="Roboto"/>
              </a:rPr>
              <a:t>Memory</a:t>
            </a:r>
            <a:r>
              <a:rPr lang="en-GB">
                <a:latin typeface="Roboto"/>
                <a:ea typeface="Roboto"/>
                <a:cs typeface="Roboto"/>
                <a:sym typeface="Roboto"/>
              </a:rPr>
              <a:t> (LSTM)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Detecting Anomalies in the usage patterns according to given </a:t>
            </a:r>
            <a:r>
              <a:rPr lang="en-GB">
                <a:latin typeface="Roboto"/>
                <a:ea typeface="Roboto"/>
                <a:cs typeface="Roboto"/>
                <a:sym typeface="Roboto"/>
              </a:rPr>
              <a:t>threshold</a:t>
            </a:r>
            <a:r>
              <a:rPr lang="en-GB">
                <a:latin typeface="Roboto"/>
                <a:ea typeface="Roboto"/>
                <a:cs typeface="Roboto"/>
                <a:sym typeface="Roboto"/>
              </a:rPr>
              <a:t> values.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Current model accuracy score obtained around 91%.</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GB">
                <a:solidFill>
                  <a:schemeClr val="dk1"/>
                </a:solidFill>
                <a:latin typeface="Roboto"/>
                <a:ea typeface="Roboto"/>
                <a:cs typeface="Roboto"/>
                <a:sym typeface="Roboto"/>
              </a:rPr>
              <a:t>If we had enough time we will add this forecasting feature also.</a:t>
            </a:r>
            <a:endParaRPr>
              <a:solidFill>
                <a:schemeClr val="dk1"/>
              </a:solidFill>
              <a:latin typeface="Roboto"/>
              <a:ea typeface="Roboto"/>
              <a:cs typeface="Roboto"/>
              <a:sym typeface="Roboto"/>
            </a:endParaRPr>
          </a:p>
          <a:p>
            <a:pPr indent="-317500" lvl="0" marL="457200" rtl="0" algn="l">
              <a:spcBef>
                <a:spcPts val="0"/>
              </a:spcBef>
              <a:spcAft>
                <a:spcPts val="0"/>
              </a:spcAft>
              <a:buSzPts val="1400"/>
              <a:buFont typeface="Roboto"/>
              <a:buChar char="●"/>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48" name="Google Shape;248;g205dc869e36_2_47"/>
          <p:cNvPicPr preferRelativeResize="0"/>
          <p:nvPr/>
        </p:nvPicPr>
        <p:blipFill rotWithShape="1">
          <a:blip r:embed="rId3">
            <a:alphaModFix/>
          </a:blip>
          <a:srcRect b="5083" l="2448" r="0" t="5092"/>
          <a:stretch/>
        </p:blipFill>
        <p:spPr>
          <a:xfrm>
            <a:off x="5894512" y="940250"/>
            <a:ext cx="2949576" cy="1527676"/>
          </a:xfrm>
          <a:prstGeom prst="rect">
            <a:avLst/>
          </a:prstGeom>
          <a:noFill/>
          <a:ln cap="flat" cmpd="sng" w="38100">
            <a:solidFill>
              <a:schemeClr val="dk2"/>
            </a:solidFill>
            <a:prstDash val="solid"/>
            <a:round/>
            <a:headEnd len="sm" w="sm" type="none"/>
            <a:tailEnd len="sm" w="sm" type="none"/>
          </a:ln>
        </p:spPr>
      </p:pic>
      <p:pic>
        <p:nvPicPr>
          <p:cNvPr id="249" name="Google Shape;249;g205dc869e36_2_47"/>
          <p:cNvPicPr preferRelativeResize="0"/>
          <p:nvPr/>
        </p:nvPicPr>
        <p:blipFill rotWithShape="1">
          <a:blip r:embed="rId4">
            <a:alphaModFix/>
          </a:blip>
          <a:srcRect b="5294" l="1343" r="50138" t="12879"/>
          <a:stretch/>
        </p:blipFill>
        <p:spPr>
          <a:xfrm>
            <a:off x="841125" y="2594500"/>
            <a:ext cx="4265702" cy="2023458"/>
          </a:xfrm>
          <a:prstGeom prst="rect">
            <a:avLst/>
          </a:prstGeom>
          <a:noFill/>
          <a:ln cap="flat" cmpd="sng" w="38100">
            <a:solidFill>
              <a:schemeClr val="dk2"/>
            </a:solidFill>
            <a:prstDash val="solid"/>
            <a:round/>
            <a:headEnd len="sm" w="sm" type="none"/>
            <a:tailEnd len="sm" w="sm" type="none"/>
          </a:ln>
        </p:spPr>
      </p:pic>
      <p:sp>
        <p:nvSpPr>
          <p:cNvPr id="250" name="Google Shape;250;g205dc869e36_2_47"/>
          <p:cNvSpPr txBox="1"/>
          <p:nvPr/>
        </p:nvSpPr>
        <p:spPr>
          <a:xfrm>
            <a:off x="5787700" y="2442850"/>
            <a:ext cx="316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oboto"/>
                <a:ea typeface="Roboto"/>
                <a:cs typeface="Roboto"/>
                <a:sym typeface="Roboto"/>
              </a:rPr>
              <a:t>Used Online available dataset to build and trained  the forecasting model</a:t>
            </a:r>
            <a:endParaRPr sz="800">
              <a:latin typeface="Roboto"/>
              <a:ea typeface="Roboto"/>
              <a:cs typeface="Roboto"/>
              <a:sym typeface="Roboto"/>
            </a:endParaRPr>
          </a:p>
        </p:txBody>
      </p:sp>
      <p:sp>
        <p:nvSpPr>
          <p:cNvPr id="251" name="Google Shape;251;g205dc869e36_2_47"/>
          <p:cNvSpPr txBox="1"/>
          <p:nvPr/>
        </p:nvSpPr>
        <p:spPr>
          <a:xfrm>
            <a:off x="803913" y="4617950"/>
            <a:ext cx="4340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Roboto"/>
                <a:ea typeface="Roboto"/>
                <a:cs typeface="Roboto"/>
                <a:sym typeface="Roboto"/>
              </a:rPr>
              <a:t>Model Progress Commit on github  </a:t>
            </a:r>
            <a:endParaRPr sz="900">
              <a:latin typeface="Roboto"/>
              <a:ea typeface="Roboto"/>
              <a:cs typeface="Roboto"/>
              <a:sym typeface="Roboto"/>
            </a:endParaRPr>
          </a:p>
        </p:txBody>
      </p:sp>
      <p:pic>
        <p:nvPicPr>
          <p:cNvPr id="252" name="Google Shape;252;g205dc869e36_2_47"/>
          <p:cNvPicPr preferRelativeResize="0"/>
          <p:nvPr/>
        </p:nvPicPr>
        <p:blipFill rotWithShape="1">
          <a:blip r:embed="rId5">
            <a:alphaModFix/>
          </a:blip>
          <a:srcRect b="51366" l="947" r="82099" t="2315"/>
          <a:stretch/>
        </p:blipFill>
        <p:spPr>
          <a:xfrm>
            <a:off x="6128125" y="2875899"/>
            <a:ext cx="2487572" cy="1911501"/>
          </a:xfrm>
          <a:prstGeom prst="rect">
            <a:avLst/>
          </a:prstGeom>
          <a:noFill/>
          <a:ln cap="flat" cmpd="sng" w="28575">
            <a:solidFill>
              <a:schemeClr val="dk2"/>
            </a:solidFill>
            <a:prstDash val="solid"/>
            <a:round/>
            <a:headEnd len="sm" w="sm" type="none"/>
            <a:tailEnd len="sm" w="sm" type="none"/>
          </a:ln>
        </p:spPr>
      </p:pic>
      <p:sp>
        <p:nvSpPr>
          <p:cNvPr id="253" name="Google Shape;253;g205dc869e36_2_47"/>
          <p:cNvSpPr txBox="1"/>
          <p:nvPr/>
        </p:nvSpPr>
        <p:spPr>
          <a:xfrm>
            <a:off x="5859625" y="4729550"/>
            <a:ext cx="2861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latin typeface="Roboto"/>
                <a:ea typeface="Roboto"/>
                <a:cs typeface="Roboto"/>
                <a:sym typeface="Roboto"/>
              </a:rPr>
              <a:t>Model trained and saved to .h5 file</a:t>
            </a:r>
            <a:endParaRPr sz="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05dc869e36_2_25"/>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Our Prototypes</a:t>
            </a:r>
            <a:endParaRPr/>
          </a:p>
        </p:txBody>
      </p:sp>
      <p:pic>
        <p:nvPicPr>
          <p:cNvPr id="259" name="Google Shape;259;g205dc869e36_2_25" title="WhatsApp Video 2023-02-01 at 1.09.27 PM.mp4">
            <a:hlinkClick r:id="rId3"/>
          </p:cNvPr>
          <p:cNvPicPr preferRelativeResize="0"/>
          <p:nvPr/>
        </p:nvPicPr>
        <p:blipFill>
          <a:blip r:embed="rId4">
            <a:alphaModFix/>
          </a:blip>
          <a:stretch>
            <a:fillRect/>
          </a:stretch>
        </p:blipFill>
        <p:spPr>
          <a:xfrm>
            <a:off x="455775" y="1711400"/>
            <a:ext cx="4089275" cy="1897400"/>
          </a:xfrm>
          <a:prstGeom prst="rect">
            <a:avLst/>
          </a:prstGeom>
          <a:noFill/>
          <a:ln>
            <a:noFill/>
          </a:ln>
          <a:effectLst>
            <a:outerShdw blurRad="57150" rotWithShape="0" algn="bl" dir="5400000" dist="19050">
              <a:srgbClr val="000000">
                <a:alpha val="50000"/>
              </a:srgbClr>
            </a:outerShdw>
          </a:effectLst>
        </p:spPr>
      </p:pic>
      <p:sp>
        <p:nvSpPr>
          <p:cNvPr id="260" name="Google Shape;260;g205dc869e36_2_25"/>
          <p:cNvSpPr txBox="1"/>
          <p:nvPr/>
        </p:nvSpPr>
        <p:spPr>
          <a:xfrm>
            <a:off x="455775" y="989738"/>
            <a:ext cx="3971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For Energy Metering</a:t>
            </a:r>
            <a:endParaRPr>
              <a:latin typeface="Roboto"/>
              <a:ea typeface="Roboto"/>
              <a:cs typeface="Roboto"/>
              <a:sym typeface="Roboto"/>
            </a:endParaRPr>
          </a:p>
        </p:txBody>
      </p:sp>
      <p:sp>
        <p:nvSpPr>
          <p:cNvPr id="261" name="Google Shape;261;g205dc869e36_2_25"/>
          <p:cNvSpPr txBox="1"/>
          <p:nvPr/>
        </p:nvSpPr>
        <p:spPr>
          <a:xfrm>
            <a:off x="4624850" y="989738"/>
            <a:ext cx="3971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GB">
                <a:latin typeface="Roboto"/>
                <a:ea typeface="Roboto"/>
                <a:cs typeface="Roboto"/>
                <a:sym typeface="Roboto"/>
              </a:rPr>
              <a:t>For appliances controlling(re-</a:t>
            </a:r>
            <a:r>
              <a:rPr lang="en-GB">
                <a:latin typeface="Roboto"/>
                <a:ea typeface="Roboto"/>
                <a:cs typeface="Roboto"/>
                <a:sym typeface="Roboto"/>
              </a:rPr>
              <a:t>modifying</a:t>
            </a:r>
            <a:r>
              <a:rPr lang="en-GB">
                <a:latin typeface="Roboto"/>
                <a:ea typeface="Roboto"/>
                <a:cs typeface="Roboto"/>
                <a:sym typeface="Roboto"/>
              </a:rPr>
              <a:t>)</a:t>
            </a:r>
            <a:endParaRPr sz="1000">
              <a:latin typeface="Roboto"/>
              <a:ea typeface="Roboto"/>
              <a:cs typeface="Roboto"/>
              <a:sym typeface="Roboto"/>
            </a:endParaRPr>
          </a:p>
        </p:txBody>
      </p:sp>
      <p:pic>
        <p:nvPicPr>
          <p:cNvPr id="262" name="Google Shape;262;g205dc869e36_2_25" title="20230209_074758.mp4">
            <a:hlinkClick r:id="rId5"/>
          </p:cNvPr>
          <p:cNvPicPr preferRelativeResize="0"/>
          <p:nvPr/>
        </p:nvPicPr>
        <p:blipFill>
          <a:blip r:embed="rId6">
            <a:alphaModFix/>
          </a:blip>
          <a:stretch>
            <a:fillRect/>
          </a:stretch>
        </p:blipFill>
        <p:spPr>
          <a:xfrm>
            <a:off x="4729150" y="1691899"/>
            <a:ext cx="4196227" cy="19364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06b8237803_1_20"/>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Device Arduino Codes</a:t>
            </a:r>
            <a:endParaRPr/>
          </a:p>
        </p:txBody>
      </p:sp>
      <p:pic>
        <p:nvPicPr>
          <p:cNvPr id="268" name="Google Shape;268;g206b8237803_1_20"/>
          <p:cNvPicPr preferRelativeResize="0"/>
          <p:nvPr/>
        </p:nvPicPr>
        <p:blipFill rotWithShape="1">
          <a:blip r:embed="rId3">
            <a:alphaModFix/>
          </a:blip>
          <a:srcRect b="3316" l="50668" r="21340" t="0"/>
          <a:stretch/>
        </p:blipFill>
        <p:spPr>
          <a:xfrm>
            <a:off x="5348125" y="1030025"/>
            <a:ext cx="3420375" cy="3322899"/>
          </a:xfrm>
          <a:prstGeom prst="rect">
            <a:avLst/>
          </a:prstGeom>
          <a:noFill/>
          <a:ln cap="flat" cmpd="sng" w="38100">
            <a:solidFill>
              <a:schemeClr val="dk2"/>
            </a:solidFill>
            <a:prstDash val="solid"/>
            <a:round/>
            <a:headEnd len="sm" w="sm" type="none"/>
            <a:tailEnd len="sm" w="sm" type="none"/>
          </a:ln>
        </p:spPr>
      </p:pic>
      <p:pic>
        <p:nvPicPr>
          <p:cNvPr id="269" name="Google Shape;269;g206b8237803_1_20"/>
          <p:cNvPicPr preferRelativeResize="0"/>
          <p:nvPr/>
        </p:nvPicPr>
        <p:blipFill rotWithShape="1">
          <a:blip r:embed="rId4">
            <a:alphaModFix/>
          </a:blip>
          <a:srcRect b="6102" l="0" r="0" t="-1750"/>
          <a:stretch/>
        </p:blipFill>
        <p:spPr>
          <a:xfrm>
            <a:off x="301225" y="1242250"/>
            <a:ext cx="4727102" cy="2543300"/>
          </a:xfrm>
          <a:prstGeom prst="rect">
            <a:avLst/>
          </a:prstGeom>
          <a:noFill/>
          <a:ln cap="flat" cmpd="sng" w="38100">
            <a:solidFill>
              <a:schemeClr val="dk2"/>
            </a:solidFill>
            <a:prstDash val="solid"/>
            <a:round/>
            <a:headEnd len="sm" w="sm" type="none"/>
            <a:tailEnd len="sm" w="sm" type="none"/>
          </a:ln>
        </p:spPr>
      </p:pic>
      <p:sp>
        <p:nvSpPr>
          <p:cNvPr id="270" name="Google Shape;270;g206b8237803_1_20"/>
          <p:cNvSpPr txBox="1"/>
          <p:nvPr/>
        </p:nvSpPr>
        <p:spPr>
          <a:xfrm>
            <a:off x="897625" y="3856525"/>
            <a:ext cx="3534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Roboto"/>
                <a:ea typeface="Roboto"/>
                <a:cs typeface="Roboto"/>
                <a:sym typeface="Roboto"/>
              </a:rPr>
              <a:t>Arduino code for appliance controlling device</a:t>
            </a:r>
            <a:endParaRPr sz="900">
              <a:latin typeface="Roboto"/>
              <a:ea typeface="Roboto"/>
              <a:cs typeface="Roboto"/>
              <a:sym typeface="Roboto"/>
            </a:endParaRPr>
          </a:p>
        </p:txBody>
      </p:sp>
      <p:sp>
        <p:nvSpPr>
          <p:cNvPr id="271" name="Google Shape;271;g206b8237803_1_20"/>
          <p:cNvSpPr txBox="1"/>
          <p:nvPr/>
        </p:nvSpPr>
        <p:spPr>
          <a:xfrm>
            <a:off x="5489788" y="4352925"/>
            <a:ext cx="3278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Roboto"/>
                <a:ea typeface="Roboto"/>
                <a:cs typeface="Roboto"/>
                <a:sym typeface="Roboto"/>
              </a:rPr>
              <a:t>A</a:t>
            </a:r>
            <a:r>
              <a:rPr lang="en-GB" sz="900">
                <a:latin typeface="Roboto"/>
                <a:ea typeface="Roboto"/>
                <a:cs typeface="Roboto"/>
                <a:sym typeface="Roboto"/>
              </a:rPr>
              <a:t>rduino code for electricity monitoring device</a:t>
            </a:r>
            <a:endParaRPr sz="9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06b8237803_1_35"/>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 PHP database Connectors Running On Server</a:t>
            </a:r>
            <a:endParaRPr/>
          </a:p>
        </p:txBody>
      </p:sp>
      <p:pic>
        <p:nvPicPr>
          <p:cNvPr id="277" name="Google Shape;277;g206b8237803_1_35"/>
          <p:cNvPicPr preferRelativeResize="0"/>
          <p:nvPr/>
        </p:nvPicPr>
        <p:blipFill rotWithShape="1">
          <a:blip r:embed="rId3">
            <a:alphaModFix/>
          </a:blip>
          <a:srcRect b="3970" l="0" r="0" t="-3970"/>
          <a:stretch/>
        </p:blipFill>
        <p:spPr>
          <a:xfrm>
            <a:off x="4590262" y="1180025"/>
            <a:ext cx="4169026" cy="2345074"/>
          </a:xfrm>
          <a:prstGeom prst="rect">
            <a:avLst/>
          </a:prstGeom>
          <a:noFill/>
          <a:ln>
            <a:noFill/>
          </a:ln>
        </p:spPr>
      </p:pic>
      <p:pic>
        <p:nvPicPr>
          <p:cNvPr id="278" name="Google Shape;278;g206b8237803_1_35"/>
          <p:cNvPicPr preferRelativeResize="0"/>
          <p:nvPr/>
        </p:nvPicPr>
        <p:blipFill rotWithShape="1">
          <a:blip r:embed="rId4">
            <a:alphaModFix/>
          </a:blip>
          <a:srcRect b="5544" l="0" r="0" t="0"/>
          <a:stretch/>
        </p:blipFill>
        <p:spPr>
          <a:xfrm>
            <a:off x="217525" y="1226513"/>
            <a:ext cx="4238798" cy="2252100"/>
          </a:xfrm>
          <a:prstGeom prst="rect">
            <a:avLst/>
          </a:prstGeom>
          <a:noFill/>
          <a:ln>
            <a:noFill/>
          </a:ln>
        </p:spPr>
      </p:pic>
      <p:sp>
        <p:nvSpPr>
          <p:cNvPr id="279" name="Google Shape;279;g206b8237803_1_35"/>
          <p:cNvSpPr txBox="1"/>
          <p:nvPr/>
        </p:nvSpPr>
        <p:spPr>
          <a:xfrm>
            <a:off x="4907625" y="3525100"/>
            <a:ext cx="3534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Roboto"/>
                <a:ea typeface="Roboto"/>
                <a:cs typeface="Roboto"/>
                <a:sym typeface="Roboto"/>
              </a:rPr>
              <a:t>PHP</a:t>
            </a:r>
            <a:r>
              <a:rPr lang="en-GB" sz="900">
                <a:latin typeface="Roboto"/>
                <a:ea typeface="Roboto"/>
                <a:cs typeface="Roboto"/>
                <a:sym typeface="Roboto"/>
              </a:rPr>
              <a:t> code for appliance controlling device</a:t>
            </a:r>
            <a:endParaRPr sz="900">
              <a:latin typeface="Roboto"/>
              <a:ea typeface="Roboto"/>
              <a:cs typeface="Roboto"/>
              <a:sym typeface="Roboto"/>
            </a:endParaRPr>
          </a:p>
        </p:txBody>
      </p:sp>
      <p:sp>
        <p:nvSpPr>
          <p:cNvPr id="280" name="Google Shape;280;g206b8237803_1_35"/>
          <p:cNvSpPr txBox="1"/>
          <p:nvPr/>
        </p:nvSpPr>
        <p:spPr>
          <a:xfrm>
            <a:off x="569775" y="3478600"/>
            <a:ext cx="3534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latin typeface="Roboto"/>
                <a:ea typeface="Roboto"/>
                <a:cs typeface="Roboto"/>
                <a:sym typeface="Roboto"/>
              </a:rPr>
              <a:t>PHP code for </a:t>
            </a:r>
            <a:r>
              <a:rPr lang="en-GB" sz="900">
                <a:latin typeface="Roboto"/>
                <a:ea typeface="Roboto"/>
                <a:cs typeface="Roboto"/>
                <a:sym typeface="Roboto"/>
              </a:rPr>
              <a:t>energy</a:t>
            </a:r>
            <a:r>
              <a:rPr lang="en-GB" sz="900">
                <a:latin typeface="Roboto"/>
                <a:ea typeface="Roboto"/>
                <a:cs typeface="Roboto"/>
                <a:sym typeface="Roboto"/>
              </a:rPr>
              <a:t> </a:t>
            </a:r>
            <a:r>
              <a:rPr lang="en-GB" sz="900">
                <a:latin typeface="Roboto"/>
                <a:ea typeface="Roboto"/>
                <a:cs typeface="Roboto"/>
                <a:sym typeface="Roboto"/>
              </a:rPr>
              <a:t>metering</a:t>
            </a:r>
            <a:r>
              <a:rPr lang="en-GB" sz="900">
                <a:latin typeface="Roboto"/>
                <a:ea typeface="Roboto"/>
                <a:cs typeface="Roboto"/>
                <a:sym typeface="Roboto"/>
              </a:rPr>
              <a:t> device</a:t>
            </a:r>
            <a:endParaRPr sz="9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062e6f467d_1_5"/>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Conclusion</a:t>
            </a:r>
            <a:endParaRPr/>
          </a:p>
        </p:txBody>
      </p:sp>
      <p:sp>
        <p:nvSpPr>
          <p:cNvPr id="286" name="Google Shape;286;g2062e6f467d_1_5"/>
          <p:cNvSpPr txBox="1"/>
          <p:nvPr>
            <p:ph type="title"/>
          </p:nvPr>
        </p:nvSpPr>
        <p:spPr>
          <a:xfrm>
            <a:off x="514800" y="1097100"/>
            <a:ext cx="8114400" cy="3218400"/>
          </a:xfrm>
          <a:prstGeom prst="rect">
            <a:avLst/>
          </a:prstGeom>
        </p:spPr>
        <p:txBody>
          <a:bodyPr anchorCtr="0" anchor="ctr" bIns="91425" lIns="91425" spcFirstLastPara="1" rIns="91425" wrap="square" tIns="91425">
            <a:noAutofit/>
          </a:bodyPr>
          <a:lstStyle/>
          <a:p>
            <a:pPr indent="-349250" lvl="0" marL="457200" rtl="0" algn="just">
              <a:spcBef>
                <a:spcPts val="0"/>
              </a:spcBef>
              <a:spcAft>
                <a:spcPts val="0"/>
              </a:spcAft>
              <a:buSzPts val="1900"/>
              <a:buChar char="●"/>
            </a:pPr>
            <a:r>
              <a:rPr lang="en-GB" sz="1900"/>
              <a:t>WLAN edge computing provides benefits such as improved performance and reduced latency through processing data and running applications closer to end-users. </a:t>
            </a:r>
            <a:endParaRPr sz="1900"/>
          </a:p>
          <a:p>
            <a:pPr indent="0" lvl="0" marL="457200" rtl="0" algn="l">
              <a:spcBef>
                <a:spcPts val="0"/>
              </a:spcBef>
              <a:spcAft>
                <a:spcPts val="0"/>
              </a:spcAft>
              <a:buNone/>
            </a:pPr>
            <a:r>
              <a:t/>
            </a:r>
            <a:endParaRPr sz="1900"/>
          </a:p>
          <a:p>
            <a:pPr indent="-349250" lvl="0" marL="457200" rtl="0" algn="just">
              <a:spcBef>
                <a:spcPts val="0"/>
              </a:spcBef>
              <a:spcAft>
                <a:spcPts val="0"/>
              </a:spcAft>
              <a:buSzPts val="1900"/>
              <a:buChar char="●"/>
            </a:pPr>
            <a:r>
              <a:rPr lang="en-GB" sz="1900"/>
              <a:t>It increases reliability by providing a backup option in case of network</a:t>
            </a:r>
            <a:r>
              <a:rPr lang="en-GB" sz="1900"/>
              <a:t> outages and enhances security by processing sensitive informa</a:t>
            </a:r>
            <a:r>
              <a:rPr lang="en-GB" sz="1900"/>
              <a:t>tion locally.</a:t>
            </a:r>
            <a:endParaRPr sz="1900"/>
          </a:p>
          <a:p>
            <a:pPr indent="0" lvl="0" marL="457200" rtl="0" algn="just">
              <a:spcBef>
                <a:spcPts val="0"/>
              </a:spcBef>
              <a:spcAft>
                <a:spcPts val="0"/>
              </a:spcAft>
              <a:buNone/>
            </a:pPr>
            <a:r>
              <a:t/>
            </a:r>
            <a:endParaRPr sz="1900"/>
          </a:p>
          <a:p>
            <a:pPr indent="-349250" lvl="0" marL="457200" rtl="0" algn="just">
              <a:spcBef>
                <a:spcPts val="0"/>
              </a:spcBef>
              <a:spcAft>
                <a:spcPts val="0"/>
              </a:spcAft>
              <a:buSzPts val="1900"/>
              <a:buChar char="●"/>
            </a:pPr>
            <a:r>
              <a:rPr lang="en-GB" sz="1900"/>
              <a:t>WLAN edge computing provides a more efficient and secure solution for surveillance video processing and smart home applications.</a:t>
            </a:r>
            <a:endParaRPr sz="1900"/>
          </a:p>
          <a:p>
            <a:pPr indent="0" lvl="0" marL="457200" rtl="0" algn="l">
              <a:spcBef>
                <a:spcPts val="0"/>
              </a:spcBef>
              <a:spcAft>
                <a:spcPts val="0"/>
              </a:spcAft>
              <a:buNone/>
            </a:pPr>
            <a:r>
              <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06b8237803_1_5"/>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Next Steps</a:t>
            </a:r>
            <a:endParaRPr/>
          </a:p>
        </p:txBody>
      </p:sp>
      <p:sp>
        <p:nvSpPr>
          <p:cNvPr id="292" name="Google Shape;292;g206b8237803_1_5"/>
          <p:cNvSpPr txBox="1"/>
          <p:nvPr/>
        </p:nvSpPr>
        <p:spPr>
          <a:xfrm>
            <a:off x="1176700" y="2855450"/>
            <a:ext cx="350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aphicFrame>
        <p:nvGraphicFramePr>
          <p:cNvPr id="293" name="Google Shape;293;g206b8237803_1_5"/>
          <p:cNvGraphicFramePr/>
          <p:nvPr/>
        </p:nvGraphicFramePr>
        <p:xfrm>
          <a:off x="271725" y="855100"/>
          <a:ext cx="3000000" cy="3000000"/>
        </p:xfrm>
        <a:graphic>
          <a:graphicData uri="http://schemas.openxmlformats.org/drawingml/2006/table">
            <a:tbl>
              <a:tblPr>
                <a:noFill/>
                <a:tableStyleId>{EEFFA4FF-8287-42D3-B4FD-DAA02DC72C69}</a:tableStyleId>
              </a:tblPr>
              <a:tblGrid>
                <a:gridCol w="4601225"/>
                <a:gridCol w="383875"/>
                <a:gridCol w="382850"/>
                <a:gridCol w="382850"/>
                <a:gridCol w="382850"/>
                <a:gridCol w="382850"/>
                <a:gridCol w="382850"/>
                <a:gridCol w="382850"/>
                <a:gridCol w="382850"/>
                <a:gridCol w="382850"/>
                <a:gridCol w="475975"/>
              </a:tblGrid>
              <a:tr h="411875">
                <a:tc>
                  <a:txBody>
                    <a:bodyPr/>
                    <a:lstStyle/>
                    <a:p>
                      <a:pPr indent="0" lvl="0" marL="0" rtl="0" algn="l">
                        <a:spcBef>
                          <a:spcPts val="0"/>
                        </a:spcBef>
                        <a:spcAft>
                          <a:spcPts val="0"/>
                        </a:spcAft>
                        <a:buNone/>
                      </a:pPr>
                      <a:r>
                        <a:rPr lang="en-GB"/>
                        <a:t>Remaining Tasks for next 3 months</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1</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2</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3</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4</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5</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6</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7</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8</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9</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t>10</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1875">
                <a:tc>
                  <a:txBody>
                    <a:bodyPr/>
                    <a:lstStyle/>
                    <a:p>
                      <a:pPr indent="0" lvl="0" marL="0" rtl="0" algn="l">
                        <a:spcBef>
                          <a:spcPts val="0"/>
                        </a:spcBef>
                        <a:spcAft>
                          <a:spcPts val="0"/>
                        </a:spcAft>
                        <a:buNone/>
                      </a:pPr>
                      <a:r>
                        <a:rPr lang="en-GB" sz="1100">
                          <a:latin typeface="Roboto"/>
                          <a:ea typeface="Roboto"/>
                          <a:cs typeface="Roboto"/>
                          <a:sym typeface="Roboto"/>
                        </a:rPr>
                        <a:t>Video</a:t>
                      </a:r>
                      <a:r>
                        <a:rPr lang="en-GB" sz="1100">
                          <a:latin typeface="Roboto"/>
                          <a:ea typeface="Roboto"/>
                          <a:cs typeface="Roboto"/>
                          <a:sym typeface="Roboto"/>
                        </a:rPr>
                        <a:t> </a:t>
                      </a:r>
                      <a:r>
                        <a:rPr lang="en-GB" sz="1100">
                          <a:latin typeface="Roboto"/>
                          <a:ea typeface="Roboto"/>
                          <a:cs typeface="Roboto"/>
                          <a:sym typeface="Roboto"/>
                        </a:rPr>
                        <a:t>surveillance</a:t>
                      </a:r>
                      <a:r>
                        <a:rPr lang="en-GB" sz="1100">
                          <a:latin typeface="Roboto"/>
                          <a:ea typeface="Roboto"/>
                          <a:cs typeface="Roboto"/>
                          <a:sym typeface="Roboto"/>
                        </a:rPr>
                        <a:t> application model data is to be stored in a database.</a:t>
                      </a:r>
                      <a:endParaRPr sz="1100">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00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00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00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1875">
                <a:tc>
                  <a:txBody>
                    <a:bodyPr/>
                    <a:lstStyle/>
                    <a:p>
                      <a:pPr indent="0" lvl="0" marL="0" rtl="0" algn="l">
                        <a:spcBef>
                          <a:spcPts val="0"/>
                        </a:spcBef>
                        <a:spcAft>
                          <a:spcPts val="0"/>
                        </a:spcAft>
                        <a:buNone/>
                      </a:pPr>
                      <a:r>
                        <a:rPr lang="en-GB" sz="1100">
                          <a:latin typeface="Roboto"/>
                          <a:ea typeface="Roboto"/>
                          <a:cs typeface="Roboto"/>
                          <a:sym typeface="Roboto"/>
                        </a:rPr>
                        <a:t>Database data will be shown in the dashboard using </a:t>
                      </a:r>
                      <a:r>
                        <a:rPr lang="en-GB" sz="1100">
                          <a:latin typeface="Roboto"/>
                          <a:ea typeface="Roboto"/>
                          <a:cs typeface="Roboto"/>
                          <a:sym typeface="Roboto"/>
                        </a:rPr>
                        <a:t>meaningful</a:t>
                      </a:r>
                      <a:r>
                        <a:rPr lang="en-GB" sz="1100">
                          <a:latin typeface="Roboto"/>
                          <a:ea typeface="Roboto"/>
                          <a:cs typeface="Roboto"/>
                          <a:sym typeface="Roboto"/>
                        </a:rPr>
                        <a:t> tables and charts</a:t>
                      </a:r>
                      <a:endParaRPr sz="1100">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1875">
                <a:tc>
                  <a:txBody>
                    <a:bodyPr/>
                    <a:lstStyle/>
                    <a:p>
                      <a:pPr indent="0" lvl="0" marL="0" rtl="0" algn="l">
                        <a:spcBef>
                          <a:spcPts val="0"/>
                        </a:spcBef>
                        <a:spcAft>
                          <a:spcPts val="0"/>
                        </a:spcAft>
                        <a:buNone/>
                      </a:pPr>
                      <a:r>
                        <a:rPr lang="en-GB" sz="1100">
                          <a:latin typeface="Roboto"/>
                          <a:ea typeface="Roboto"/>
                          <a:cs typeface="Roboto"/>
                          <a:sym typeface="Roboto"/>
                        </a:rPr>
                        <a:t>Email notification or alarm mechanism for intruder detections and abnormal human behaviour identification.</a:t>
                      </a:r>
                      <a:endParaRPr sz="1100">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06925">
                <a:tc>
                  <a:txBody>
                    <a:bodyPr/>
                    <a:lstStyle/>
                    <a:p>
                      <a:pPr indent="0" lvl="0" marL="0" rtl="0" algn="l">
                        <a:spcBef>
                          <a:spcPts val="0"/>
                        </a:spcBef>
                        <a:spcAft>
                          <a:spcPts val="0"/>
                        </a:spcAft>
                        <a:buNone/>
                      </a:pPr>
                      <a:r>
                        <a:rPr lang="en-GB" sz="1100">
                          <a:solidFill>
                            <a:schemeClr val="dk1"/>
                          </a:solidFill>
                          <a:latin typeface="Roboto"/>
                          <a:ea typeface="Roboto"/>
                          <a:cs typeface="Roboto"/>
                          <a:sym typeface="Roboto"/>
                        </a:rPr>
                        <a:t>Complete main dashboard view and relay </a:t>
                      </a:r>
                      <a:r>
                        <a:rPr lang="en-GB" sz="1100">
                          <a:solidFill>
                            <a:schemeClr val="dk1"/>
                          </a:solidFill>
                          <a:latin typeface="Roboto"/>
                          <a:ea typeface="Roboto"/>
                          <a:cs typeface="Roboto"/>
                          <a:sym typeface="Roboto"/>
                        </a:rPr>
                        <a:t>control</a:t>
                      </a:r>
                      <a:r>
                        <a:rPr lang="en-GB" sz="1100">
                          <a:solidFill>
                            <a:schemeClr val="dk1"/>
                          </a:solidFill>
                          <a:latin typeface="Roboto"/>
                          <a:ea typeface="Roboto"/>
                          <a:cs typeface="Roboto"/>
                          <a:sym typeface="Roboto"/>
                        </a:rPr>
                        <a:t> dashboard view with </a:t>
                      </a:r>
                      <a:r>
                        <a:rPr lang="en-GB" sz="1100">
                          <a:solidFill>
                            <a:schemeClr val="dk1"/>
                          </a:solidFill>
                          <a:latin typeface="Roboto"/>
                          <a:ea typeface="Roboto"/>
                          <a:cs typeface="Roboto"/>
                          <a:sym typeface="Roboto"/>
                        </a:rPr>
                        <a:t>proper</a:t>
                      </a:r>
                      <a:r>
                        <a:rPr lang="en-GB" sz="1100">
                          <a:solidFill>
                            <a:schemeClr val="dk1"/>
                          </a:solidFill>
                          <a:latin typeface="Roboto"/>
                          <a:ea typeface="Roboto"/>
                          <a:cs typeface="Roboto"/>
                          <a:sym typeface="Roboto"/>
                        </a:rPr>
                        <a:t> </a:t>
                      </a:r>
                      <a:r>
                        <a:rPr lang="en-GB" sz="1100">
                          <a:solidFill>
                            <a:schemeClr val="dk1"/>
                          </a:solidFill>
                          <a:latin typeface="Roboto"/>
                          <a:ea typeface="Roboto"/>
                          <a:cs typeface="Roboto"/>
                          <a:sym typeface="Roboto"/>
                        </a:rPr>
                        <a:t>database</a:t>
                      </a:r>
                      <a:r>
                        <a:rPr lang="en-GB" sz="1100">
                          <a:solidFill>
                            <a:schemeClr val="dk1"/>
                          </a:solidFill>
                          <a:latin typeface="Roboto"/>
                          <a:ea typeface="Roboto"/>
                          <a:cs typeface="Roboto"/>
                          <a:sym typeface="Roboto"/>
                        </a:rPr>
                        <a:t> connections</a:t>
                      </a:r>
                      <a:endParaRPr sz="1100">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10925">
                <a:tc>
                  <a:txBody>
                    <a:bodyPr/>
                    <a:lstStyle/>
                    <a:p>
                      <a:pPr indent="0" lvl="0" marL="0" rtl="0" algn="l">
                        <a:spcBef>
                          <a:spcPts val="0"/>
                        </a:spcBef>
                        <a:spcAft>
                          <a:spcPts val="0"/>
                        </a:spcAft>
                        <a:buNone/>
                      </a:pPr>
                      <a:r>
                        <a:rPr lang="en-GB" sz="1100">
                          <a:solidFill>
                            <a:schemeClr val="dk1"/>
                          </a:solidFill>
                          <a:latin typeface="Roboto"/>
                          <a:ea typeface="Roboto"/>
                          <a:cs typeface="Roboto"/>
                          <a:sym typeface="Roboto"/>
                        </a:rPr>
                        <a:t>Add the the forecasting model to the back-end repository and plot graphs.</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0000"/>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solidFill>
                          <a:srgbClr val="FF0000"/>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solidFill>
                          <a:srgbClr val="FF0000"/>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1875">
                <a:tc>
                  <a:txBody>
                    <a:bodyPr/>
                    <a:lstStyle/>
                    <a:p>
                      <a:pPr indent="0" lvl="0" marL="0" rtl="0" algn="l">
                        <a:spcBef>
                          <a:spcPts val="0"/>
                        </a:spcBef>
                        <a:spcAft>
                          <a:spcPts val="0"/>
                        </a:spcAft>
                        <a:buNone/>
                      </a:pPr>
                      <a:r>
                        <a:rPr lang="en-GB" sz="1100">
                          <a:solidFill>
                            <a:schemeClr val="dk1"/>
                          </a:solidFill>
                          <a:latin typeface="Roboto"/>
                          <a:ea typeface="Roboto"/>
                          <a:cs typeface="Roboto"/>
                          <a:sym typeface="Roboto"/>
                        </a:rPr>
                        <a:t>Testing the whole application and adding more features</a:t>
                      </a:r>
                      <a:endParaRPr sz="1100">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74900">
                <a:tc>
                  <a:txBody>
                    <a:bodyPr/>
                    <a:lstStyle/>
                    <a:p>
                      <a:pPr indent="0" lvl="0" marL="0" rtl="0" algn="l">
                        <a:spcBef>
                          <a:spcPts val="0"/>
                        </a:spcBef>
                        <a:spcAft>
                          <a:spcPts val="0"/>
                        </a:spcAft>
                        <a:buNone/>
                      </a:pPr>
                      <a:r>
                        <a:rPr lang="en-GB" sz="1100">
                          <a:solidFill>
                            <a:schemeClr val="dk1"/>
                          </a:solidFill>
                          <a:latin typeface="Roboto"/>
                          <a:ea typeface="Roboto"/>
                          <a:cs typeface="Roboto"/>
                          <a:sym typeface="Roboto"/>
                        </a:rPr>
                        <a:t>Preparing Final reports and Articles</a:t>
                      </a:r>
                      <a:endParaRPr sz="1100">
                        <a:solidFill>
                          <a:schemeClr val="dk1"/>
                        </a:solidFill>
                        <a:latin typeface="Roboto"/>
                        <a:ea typeface="Roboto"/>
                        <a:cs typeface="Roboto"/>
                        <a:sym typeface="Robo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9900FF"/>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062e6f467d_1_1"/>
          <p:cNvSpPr txBox="1"/>
          <p:nvPr>
            <p:ph type="title"/>
          </p:nvPr>
        </p:nvSpPr>
        <p:spPr>
          <a:xfrm>
            <a:off x="591975" y="541950"/>
            <a:ext cx="8114400" cy="35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9600"/>
              <a:t>Q &amp; A</a:t>
            </a:r>
            <a:endParaRPr sz="9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g205dc869e36_2_5"/>
          <p:cNvSpPr txBox="1"/>
          <p:nvPr>
            <p:ph type="title"/>
          </p:nvPr>
        </p:nvSpPr>
        <p:spPr>
          <a:xfrm>
            <a:off x="550950" y="589025"/>
            <a:ext cx="8042100" cy="338700"/>
          </a:xfrm>
          <a:prstGeom prst="rect">
            <a:avLst/>
          </a:prstGeom>
        </p:spPr>
        <p:txBody>
          <a:bodyPr anchorCtr="0" anchor="ctr" bIns="91425" lIns="91425" spcFirstLastPara="1" rIns="91425" wrap="square" tIns="91425">
            <a:noAutofit/>
          </a:bodyPr>
          <a:lstStyle/>
          <a:p>
            <a:pPr indent="-368300" lvl="0" marL="457200" rtl="0" algn="ctr">
              <a:spcBef>
                <a:spcPts val="0"/>
              </a:spcBef>
              <a:spcAft>
                <a:spcPts val="0"/>
              </a:spcAft>
              <a:buSzPts val="2200"/>
              <a:buChar char="❖"/>
            </a:pPr>
            <a:r>
              <a:rPr lang="en-GB" sz="2200"/>
              <a:t>Components used to our project</a:t>
            </a:r>
            <a:endParaRPr sz="2200"/>
          </a:p>
        </p:txBody>
      </p:sp>
      <p:pic>
        <p:nvPicPr>
          <p:cNvPr id="304" name="Google Shape;304;g205dc869e36_2_5"/>
          <p:cNvPicPr preferRelativeResize="0"/>
          <p:nvPr/>
        </p:nvPicPr>
        <p:blipFill>
          <a:blip r:embed="rId3">
            <a:alphaModFix/>
          </a:blip>
          <a:stretch>
            <a:fillRect/>
          </a:stretch>
        </p:blipFill>
        <p:spPr>
          <a:xfrm>
            <a:off x="673275" y="1217225"/>
            <a:ext cx="1628900" cy="1628900"/>
          </a:xfrm>
          <a:prstGeom prst="rect">
            <a:avLst/>
          </a:prstGeom>
          <a:noFill/>
          <a:ln>
            <a:noFill/>
          </a:ln>
        </p:spPr>
      </p:pic>
      <p:pic>
        <p:nvPicPr>
          <p:cNvPr id="305" name="Google Shape;305;g205dc869e36_2_5"/>
          <p:cNvPicPr preferRelativeResize="0"/>
          <p:nvPr/>
        </p:nvPicPr>
        <p:blipFill>
          <a:blip r:embed="rId4">
            <a:alphaModFix/>
          </a:blip>
          <a:stretch>
            <a:fillRect/>
          </a:stretch>
        </p:blipFill>
        <p:spPr>
          <a:xfrm>
            <a:off x="2302175" y="1376575"/>
            <a:ext cx="1277775" cy="1214275"/>
          </a:xfrm>
          <a:prstGeom prst="rect">
            <a:avLst/>
          </a:prstGeom>
          <a:noFill/>
          <a:ln>
            <a:noFill/>
          </a:ln>
        </p:spPr>
      </p:pic>
      <p:sp>
        <p:nvSpPr>
          <p:cNvPr id="306" name="Google Shape;306;g205dc869e36_2_5"/>
          <p:cNvSpPr txBox="1"/>
          <p:nvPr/>
        </p:nvSpPr>
        <p:spPr>
          <a:xfrm>
            <a:off x="818500" y="2771725"/>
            <a:ext cx="2436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Times New Roman"/>
                <a:ea typeface="Times New Roman"/>
                <a:cs typeface="Times New Roman"/>
                <a:sym typeface="Times New Roman"/>
              </a:rPr>
              <a:t>New PZEM -004T v3 100 A module  + Split Current Transformer</a:t>
            </a:r>
            <a:endParaRPr b="1">
              <a:latin typeface="Roboto"/>
              <a:ea typeface="Roboto"/>
              <a:cs typeface="Roboto"/>
              <a:sym typeface="Roboto"/>
            </a:endParaRPr>
          </a:p>
        </p:txBody>
      </p:sp>
      <p:pic>
        <p:nvPicPr>
          <p:cNvPr id="307" name="Google Shape;307;g205dc869e36_2_5"/>
          <p:cNvPicPr preferRelativeResize="0"/>
          <p:nvPr/>
        </p:nvPicPr>
        <p:blipFill>
          <a:blip r:embed="rId5">
            <a:alphaModFix/>
          </a:blip>
          <a:stretch>
            <a:fillRect/>
          </a:stretch>
        </p:blipFill>
        <p:spPr>
          <a:xfrm>
            <a:off x="3304250" y="2899850"/>
            <a:ext cx="1994625" cy="1331275"/>
          </a:xfrm>
          <a:prstGeom prst="rect">
            <a:avLst/>
          </a:prstGeom>
          <a:noFill/>
          <a:ln>
            <a:noFill/>
          </a:ln>
        </p:spPr>
      </p:pic>
      <p:sp>
        <p:nvSpPr>
          <p:cNvPr id="308" name="Google Shape;308;g205dc869e36_2_5"/>
          <p:cNvSpPr txBox="1"/>
          <p:nvPr/>
        </p:nvSpPr>
        <p:spPr>
          <a:xfrm>
            <a:off x="3851375" y="4262350"/>
            <a:ext cx="24369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Clr>
                <a:schemeClr val="dk1"/>
              </a:buClr>
              <a:buSzPts val="1100"/>
              <a:buFont typeface="Arial"/>
              <a:buNone/>
            </a:pPr>
            <a:r>
              <a:rPr b="1" lang="en-GB" sz="1000">
                <a:solidFill>
                  <a:schemeClr val="dk1"/>
                </a:solidFill>
                <a:latin typeface="Times New Roman"/>
                <a:ea typeface="Times New Roman"/>
                <a:cs typeface="Times New Roman"/>
                <a:sym typeface="Times New Roman"/>
              </a:rPr>
              <a:t>ESP32 and ESP8266 NodeMCU development board</a:t>
            </a:r>
            <a:endParaRPr b="1" sz="1000">
              <a:solidFill>
                <a:schemeClr val="dk1"/>
              </a:solidFill>
              <a:latin typeface="Times New Roman"/>
              <a:ea typeface="Times New Roman"/>
              <a:cs typeface="Times New Roman"/>
              <a:sym typeface="Times New Roman"/>
            </a:endParaRPr>
          </a:p>
        </p:txBody>
      </p:sp>
      <p:pic>
        <p:nvPicPr>
          <p:cNvPr id="309" name="Google Shape;309;g205dc869e36_2_5"/>
          <p:cNvPicPr preferRelativeResize="0"/>
          <p:nvPr/>
        </p:nvPicPr>
        <p:blipFill rotWithShape="1">
          <a:blip r:embed="rId6">
            <a:alphaModFix/>
          </a:blip>
          <a:srcRect b="25629" l="0" r="0" t="15439"/>
          <a:stretch/>
        </p:blipFill>
        <p:spPr>
          <a:xfrm>
            <a:off x="6645350" y="1217225"/>
            <a:ext cx="2156500" cy="1270875"/>
          </a:xfrm>
          <a:prstGeom prst="rect">
            <a:avLst/>
          </a:prstGeom>
          <a:noFill/>
          <a:ln>
            <a:noFill/>
          </a:ln>
        </p:spPr>
      </p:pic>
      <p:sp>
        <p:nvSpPr>
          <p:cNvPr id="310" name="Google Shape;310;g205dc869e36_2_5"/>
          <p:cNvSpPr txBox="1"/>
          <p:nvPr/>
        </p:nvSpPr>
        <p:spPr>
          <a:xfrm>
            <a:off x="6763725" y="2415025"/>
            <a:ext cx="1994700" cy="669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1000">
                <a:solidFill>
                  <a:schemeClr val="dk1"/>
                </a:solidFill>
                <a:latin typeface="Times New Roman"/>
                <a:ea typeface="Times New Roman"/>
                <a:cs typeface="Times New Roman"/>
                <a:sym typeface="Times New Roman"/>
              </a:rPr>
              <a:t>5V relay module</a:t>
            </a:r>
            <a:endParaRPr b="1" sz="10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1200"/>
              </a:spcAft>
              <a:buNone/>
            </a:pPr>
            <a:r>
              <a:t/>
            </a:r>
            <a:endParaRPr sz="1000">
              <a:solidFill>
                <a:schemeClr val="dk1"/>
              </a:solidFill>
              <a:latin typeface="Times New Roman"/>
              <a:ea typeface="Times New Roman"/>
              <a:cs typeface="Times New Roman"/>
              <a:sym typeface="Times New Roman"/>
            </a:endParaRPr>
          </a:p>
        </p:txBody>
      </p:sp>
      <p:pic>
        <p:nvPicPr>
          <p:cNvPr id="311" name="Google Shape;311;g205dc869e36_2_5"/>
          <p:cNvPicPr preferRelativeResize="0"/>
          <p:nvPr/>
        </p:nvPicPr>
        <p:blipFill rotWithShape="1">
          <a:blip r:embed="rId7">
            <a:alphaModFix/>
          </a:blip>
          <a:srcRect b="5898" l="4178" r="4397" t="4727"/>
          <a:stretch/>
        </p:blipFill>
        <p:spPr>
          <a:xfrm>
            <a:off x="1317662" y="3375488"/>
            <a:ext cx="1438580" cy="1000101"/>
          </a:xfrm>
          <a:prstGeom prst="rect">
            <a:avLst/>
          </a:prstGeom>
          <a:noFill/>
          <a:ln>
            <a:noFill/>
          </a:ln>
        </p:spPr>
      </p:pic>
      <p:sp>
        <p:nvSpPr>
          <p:cNvPr id="312" name="Google Shape;312;g205dc869e36_2_5"/>
          <p:cNvSpPr txBox="1"/>
          <p:nvPr/>
        </p:nvSpPr>
        <p:spPr>
          <a:xfrm>
            <a:off x="818500" y="4319625"/>
            <a:ext cx="24369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Clr>
                <a:schemeClr val="dk1"/>
              </a:buClr>
              <a:buSzPts val="1100"/>
              <a:buFont typeface="Arial"/>
              <a:buNone/>
            </a:pPr>
            <a:r>
              <a:rPr b="1" lang="en-GB" sz="1000">
                <a:solidFill>
                  <a:schemeClr val="dk1"/>
                </a:solidFill>
                <a:latin typeface="Times New Roman"/>
                <a:ea typeface="Times New Roman"/>
                <a:cs typeface="Times New Roman"/>
                <a:sym typeface="Times New Roman"/>
              </a:rPr>
              <a:t>Raspberry pi model 3b+</a:t>
            </a:r>
            <a:endParaRPr b="1" sz="1000">
              <a:solidFill>
                <a:schemeClr val="dk1"/>
              </a:solidFill>
              <a:latin typeface="Times New Roman"/>
              <a:ea typeface="Times New Roman"/>
              <a:cs typeface="Times New Roman"/>
              <a:sym typeface="Times New Roman"/>
            </a:endParaRPr>
          </a:p>
        </p:txBody>
      </p:sp>
      <p:pic>
        <p:nvPicPr>
          <p:cNvPr id="313" name="Google Shape;313;g205dc869e36_2_5"/>
          <p:cNvPicPr preferRelativeResize="0"/>
          <p:nvPr/>
        </p:nvPicPr>
        <p:blipFill>
          <a:blip r:embed="rId8">
            <a:alphaModFix/>
          </a:blip>
          <a:stretch>
            <a:fillRect/>
          </a:stretch>
        </p:blipFill>
        <p:spPr>
          <a:xfrm>
            <a:off x="4335569" y="1274894"/>
            <a:ext cx="1277775" cy="1277775"/>
          </a:xfrm>
          <a:prstGeom prst="rect">
            <a:avLst/>
          </a:prstGeom>
          <a:noFill/>
          <a:ln cap="flat" cmpd="sng" w="28575">
            <a:solidFill>
              <a:schemeClr val="dk2"/>
            </a:solidFill>
            <a:prstDash val="solid"/>
            <a:round/>
            <a:headEnd len="sm" w="sm" type="none"/>
            <a:tailEnd len="sm" w="sm" type="none"/>
          </a:ln>
        </p:spPr>
      </p:pic>
      <p:sp>
        <p:nvSpPr>
          <p:cNvPr id="314" name="Google Shape;314;g205dc869e36_2_5"/>
          <p:cNvSpPr txBox="1"/>
          <p:nvPr/>
        </p:nvSpPr>
        <p:spPr>
          <a:xfrm>
            <a:off x="3940900" y="2590850"/>
            <a:ext cx="1994700" cy="669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1000">
                <a:solidFill>
                  <a:schemeClr val="dk1"/>
                </a:solidFill>
                <a:latin typeface="Times New Roman"/>
                <a:ea typeface="Times New Roman"/>
                <a:cs typeface="Times New Roman"/>
                <a:sym typeface="Times New Roman"/>
              </a:rPr>
              <a:t>Home </a:t>
            </a:r>
            <a:r>
              <a:rPr b="1" lang="en-GB" sz="1000">
                <a:solidFill>
                  <a:schemeClr val="dk1"/>
                </a:solidFill>
                <a:latin typeface="Times New Roman"/>
                <a:ea typeface="Times New Roman"/>
                <a:cs typeface="Times New Roman"/>
                <a:sym typeface="Times New Roman"/>
              </a:rPr>
              <a:t>Broadband</a:t>
            </a:r>
            <a:r>
              <a:rPr b="1" lang="en-GB" sz="1000">
                <a:solidFill>
                  <a:schemeClr val="dk1"/>
                </a:solidFill>
                <a:latin typeface="Times New Roman"/>
                <a:ea typeface="Times New Roman"/>
                <a:cs typeface="Times New Roman"/>
                <a:sym typeface="Times New Roman"/>
              </a:rPr>
              <a:t> Router</a:t>
            </a:r>
            <a:endParaRPr b="1" sz="10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1200"/>
              </a:spcAft>
              <a:buNone/>
            </a:pPr>
            <a:r>
              <a:t/>
            </a:r>
            <a:endParaRPr sz="1000">
              <a:solidFill>
                <a:schemeClr val="dk1"/>
              </a:solidFill>
              <a:latin typeface="Times New Roman"/>
              <a:ea typeface="Times New Roman"/>
              <a:cs typeface="Times New Roman"/>
              <a:sym typeface="Times New Roman"/>
            </a:endParaRPr>
          </a:p>
        </p:txBody>
      </p:sp>
      <p:pic>
        <p:nvPicPr>
          <p:cNvPr id="315" name="Google Shape;315;g205dc869e36_2_5"/>
          <p:cNvPicPr preferRelativeResize="0"/>
          <p:nvPr/>
        </p:nvPicPr>
        <p:blipFill>
          <a:blip r:embed="rId9">
            <a:alphaModFix/>
          </a:blip>
          <a:stretch>
            <a:fillRect/>
          </a:stretch>
        </p:blipFill>
        <p:spPr>
          <a:xfrm>
            <a:off x="5076249" y="3084625"/>
            <a:ext cx="1438599" cy="11045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g20712cfe4ac_0_0"/>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Budget</a:t>
            </a:r>
            <a:r>
              <a:rPr lang="en-GB"/>
              <a:t> for smart Home App remodification and For new device</a:t>
            </a:r>
            <a:endParaRPr/>
          </a:p>
        </p:txBody>
      </p:sp>
      <p:pic>
        <p:nvPicPr>
          <p:cNvPr id="321" name="Google Shape;321;g20712cfe4ac_0_0"/>
          <p:cNvPicPr preferRelativeResize="0"/>
          <p:nvPr/>
        </p:nvPicPr>
        <p:blipFill>
          <a:blip r:embed="rId3">
            <a:alphaModFix/>
          </a:blip>
          <a:stretch>
            <a:fillRect/>
          </a:stretch>
        </p:blipFill>
        <p:spPr>
          <a:xfrm rot="-5400000">
            <a:off x="637437" y="648989"/>
            <a:ext cx="1674824" cy="2233098"/>
          </a:xfrm>
          <a:prstGeom prst="rect">
            <a:avLst/>
          </a:prstGeom>
          <a:noFill/>
          <a:ln>
            <a:noFill/>
          </a:ln>
        </p:spPr>
      </p:pic>
      <p:pic>
        <p:nvPicPr>
          <p:cNvPr id="322" name="Google Shape;322;g20712cfe4ac_0_0"/>
          <p:cNvPicPr preferRelativeResize="0"/>
          <p:nvPr/>
        </p:nvPicPr>
        <p:blipFill rotWithShape="1">
          <a:blip r:embed="rId4">
            <a:alphaModFix/>
          </a:blip>
          <a:srcRect b="-47834" l="3120" r="-48957" t="1997"/>
          <a:stretch/>
        </p:blipFill>
        <p:spPr>
          <a:xfrm>
            <a:off x="2718924" y="928125"/>
            <a:ext cx="2038399" cy="2717875"/>
          </a:xfrm>
          <a:prstGeom prst="rect">
            <a:avLst/>
          </a:prstGeom>
          <a:noFill/>
          <a:ln>
            <a:noFill/>
          </a:ln>
        </p:spPr>
      </p:pic>
      <p:pic>
        <p:nvPicPr>
          <p:cNvPr id="323" name="Google Shape;323;g20712cfe4ac_0_0"/>
          <p:cNvPicPr preferRelativeResize="0"/>
          <p:nvPr/>
        </p:nvPicPr>
        <p:blipFill rotWithShape="1">
          <a:blip r:embed="rId5">
            <a:alphaModFix/>
          </a:blip>
          <a:srcRect b="-2859" l="0" r="0" t="2860"/>
          <a:stretch/>
        </p:blipFill>
        <p:spPr>
          <a:xfrm rot="-5400000">
            <a:off x="4022752" y="1288446"/>
            <a:ext cx="2882652" cy="2162001"/>
          </a:xfrm>
          <a:prstGeom prst="rect">
            <a:avLst/>
          </a:prstGeom>
          <a:noFill/>
          <a:ln>
            <a:noFill/>
          </a:ln>
        </p:spPr>
      </p:pic>
      <p:pic>
        <p:nvPicPr>
          <p:cNvPr id="324" name="Google Shape;324;g20712cfe4ac_0_0"/>
          <p:cNvPicPr preferRelativeResize="0"/>
          <p:nvPr/>
        </p:nvPicPr>
        <p:blipFill>
          <a:blip r:embed="rId6">
            <a:alphaModFix/>
          </a:blip>
          <a:stretch>
            <a:fillRect/>
          </a:stretch>
        </p:blipFill>
        <p:spPr>
          <a:xfrm rot="-5400000">
            <a:off x="6516825" y="1162650"/>
            <a:ext cx="2414126" cy="18105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05dc869e36_0_0"/>
          <p:cNvSpPr txBox="1"/>
          <p:nvPr>
            <p:ph type="ctrTitle"/>
          </p:nvPr>
        </p:nvSpPr>
        <p:spPr>
          <a:xfrm>
            <a:off x="335825" y="191675"/>
            <a:ext cx="5136000" cy="44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Introduction</a:t>
            </a:r>
            <a:endParaRPr sz="3000"/>
          </a:p>
        </p:txBody>
      </p:sp>
      <p:sp>
        <p:nvSpPr>
          <p:cNvPr id="73" name="Google Shape;73;g205dc869e36_0_0"/>
          <p:cNvSpPr txBox="1"/>
          <p:nvPr>
            <p:ph idx="1" type="subTitle"/>
          </p:nvPr>
        </p:nvSpPr>
        <p:spPr>
          <a:xfrm>
            <a:off x="459600" y="908250"/>
            <a:ext cx="7707900" cy="4235400"/>
          </a:xfrm>
          <a:prstGeom prst="rect">
            <a:avLst/>
          </a:prstGeom>
        </p:spPr>
        <p:txBody>
          <a:bodyPr anchorCtr="0" anchor="t" bIns="91425" lIns="91425" spcFirstLastPara="1" rIns="91425" wrap="square" tIns="91425">
            <a:noAutofit/>
          </a:bodyPr>
          <a:lstStyle/>
          <a:p>
            <a:pPr indent="-309798" lvl="0" marL="457200" rtl="0" algn="just">
              <a:lnSpc>
                <a:spcPct val="150000"/>
              </a:lnSpc>
              <a:spcBef>
                <a:spcPts val="1200"/>
              </a:spcBef>
              <a:spcAft>
                <a:spcPts val="0"/>
              </a:spcAft>
              <a:buSzPts val="1279"/>
              <a:buFont typeface="Arial"/>
              <a:buChar char="●"/>
            </a:pPr>
            <a:r>
              <a:rPr lang="en-GB" sz="1278">
                <a:latin typeface="Arial"/>
                <a:ea typeface="Arial"/>
                <a:cs typeface="Arial"/>
                <a:sym typeface="Arial"/>
              </a:rPr>
              <a:t>WLANs are wireless networks that provide high-speed Internet and network connections.</a:t>
            </a:r>
            <a:endParaRPr sz="1278">
              <a:latin typeface="Arial"/>
              <a:ea typeface="Arial"/>
              <a:cs typeface="Arial"/>
              <a:sym typeface="Arial"/>
            </a:endParaRPr>
          </a:p>
          <a:p>
            <a:pPr indent="0" lvl="0" marL="457200" rtl="0" algn="just">
              <a:lnSpc>
                <a:spcPct val="150000"/>
              </a:lnSpc>
              <a:spcBef>
                <a:spcPts val="1200"/>
              </a:spcBef>
              <a:spcAft>
                <a:spcPts val="0"/>
              </a:spcAft>
              <a:buNone/>
            </a:pPr>
            <a:r>
              <a:rPr lang="en-GB" sz="1278">
                <a:latin typeface="Arial"/>
                <a:ea typeface="Arial"/>
                <a:cs typeface="Arial"/>
                <a:sym typeface="Arial"/>
              </a:rPr>
              <a:t>Example- Wifi </a:t>
            </a:r>
            <a:endParaRPr sz="1278">
              <a:latin typeface="Arial"/>
              <a:ea typeface="Arial"/>
              <a:cs typeface="Arial"/>
              <a:sym typeface="Arial"/>
            </a:endParaRPr>
          </a:p>
          <a:p>
            <a:pPr indent="-309798" lvl="0" marL="457200" rtl="0" algn="just">
              <a:lnSpc>
                <a:spcPct val="150000"/>
              </a:lnSpc>
              <a:spcBef>
                <a:spcPts val="1200"/>
              </a:spcBef>
              <a:spcAft>
                <a:spcPts val="0"/>
              </a:spcAft>
              <a:buSzPts val="1279"/>
              <a:buFont typeface="Arial"/>
              <a:buChar char="●"/>
            </a:pPr>
            <a:r>
              <a:rPr lang="en-GB" sz="1278">
                <a:latin typeface="Arial"/>
                <a:ea typeface="Arial"/>
                <a:cs typeface="Arial"/>
                <a:sym typeface="Arial"/>
              </a:rPr>
              <a:t>Edge computing is a distributed computing paradigm that brings computation and data storage closer to the sources of data.</a:t>
            </a:r>
            <a:endParaRPr sz="1278">
              <a:latin typeface="Arial"/>
              <a:ea typeface="Arial"/>
              <a:cs typeface="Arial"/>
              <a:sym typeface="Arial"/>
            </a:endParaRPr>
          </a:p>
          <a:p>
            <a:pPr indent="-309798" lvl="0" marL="457200" rtl="0" algn="just">
              <a:lnSpc>
                <a:spcPct val="150000"/>
              </a:lnSpc>
              <a:spcBef>
                <a:spcPts val="0"/>
              </a:spcBef>
              <a:spcAft>
                <a:spcPts val="0"/>
              </a:spcAft>
              <a:buSzPts val="1279"/>
              <a:buFont typeface="Arial"/>
              <a:buChar char="●"/>
            </a:pPr>
            <a:r>
              <a:rPr lang="en-GB" sz="1278">
                <a:latin typeface="Arial"/>
                <a:ea typeface="Arial"/>
                <a:cs typeface="Arial"/>
                <a:sym typeface="Arial"/>
              </a:rPr>
              <a:t>WLAN edge computing is used instead of cloud computing, In this case we use an on premises server to deploy smart applications.</a:t>
            </a:r>
            <a:endParaRPr sz="1278">
              <a:latin typeface="Arial"/>
              <a:ea typeface="Arial"/>
              <a:cs typeface="Arial"/>
              <a:sym typeface="Arial"/>
            </a:endParaRPr>
          </a:p>
        </p:txBody>
      </p:sp>
      <p:pic>
        <p:nvPicPr>
          <p:cNvPr id="74" name="Google Shape;74;g205dc869e36_0_0"/>
          <p:cNvPicPr preferRelativeResize="0"/>
          <p:nvPr/>
        </p:nvPicPr>
        <p:blipFill rotWithShape="1">
          <a:blip r:embed="rId3">
            <a:alphaModFix/>
          </a:blip>
          <a:srcRect b="0" l="12250" r="-12250" t="0"/>
          <a:stretch/>
        </p:blipFill>
        <p:spPr>
          <a:xfrm>
            <a:off x="1929425" y="3033925"/>
            <a:ext cx="979605" cy="1111725"/>
          </a:xfrm>
          <a:prstGeom prst="rect">
            <a:avLst/>
          </a:prstGeom>
          <a:noFill/>
          <a:ln>
            <a:noFill/>
          </a:ln>
        </p:spPr>
      </p:pic>
      <p:pic>
        <p:nvPicPr>
          <p:cNvPr id="75" name="Google Shape;75;g205dc869e36_0_0"/>
          <p:cNvPicPr preferRelativeResize="0"/>
          <p:nvPr/>
        </p:nvPicPr>
        <p:blipFill>
          <a:blip r:embed="rId4">
            <a:alphaModFix/>
          </a:blip>
          <a:stretch>
            <a:fillRect/>
          </a:stretch>
        </p:blipFill>
        <p:spPr>
          <a:xfrm>
            <a:off x="2815925" y="3153000"/>
            <a:ext cx="2562225" cy="1781175"/>
          </a:xfrm>
          <a:prstGeom prst="rect">
            <a:avLst/>
          </a:prstGeom>
          <a:noFill/>
          <a:ln>
            <a:noFill/>
          </a:ln>
        </p:spPr>
      </p:pic>
      <p:pic>
        <p:nvPicPr>
          <p:cNvPr id="76" name="Google Shape;76;g205dc869e36_0_0"/>
          <p:cNvPicPr preferRelativeResize="0"/>
          <p:nvPr/>
        </p:nvPicPr>
        <p:blipFill rotWithShape="1">
          <a:blip r:embed="rId5">
            <a:alphaModFix/>
          </a:blip>
          <a:srcRect b="27859" l="0" r="0" t="16364"/>
          <a:stretch/>
        </p:blipFill>
        <p:spPr>
          <a:xfrm>
            <a:off x="5096350" y="3033914"/>
            <a:ext cx="1410900" cy="786950"/>
          </a:xfrm>
          <a:prstGeom prst="rect">
            <a:avLst/>
          </a:prstGeom>
          <a:noFill/>
          <a:ln>
            <a:noFill/>
          </a:ln>
        </p:spPr>
      </p:pic>
      <p:pic>
        <p:nvPicPr>
          <p:cNvPr id="77" name="Google Shape;77;g205dc869e36_0_0"/>
          <p:cNvPicPr preferRelativeResize="0"/>
          <p:nvPr/>
        </p:nvPicPr>
        <p:blipFill>
          <a:blip r:embed="rId6">
            <a:alphaModFix/>
          </a:blip>
          <a:stretch>
            <a:fillRect/>
          </a:stretch>
        </p:blipFill>
        <p:spPr>
          <a:xfrm>
            <a:off x="6948675" y="3683276"/>
            <a:ext cx="979600" cy="1019673"/>
          </a:xfrm>
          <a:prstGeom prst="rect">
            <a:avLst/>
          </a:prstGeom>
          <a:noFill/>
          <a:ln>
            <a:noFill/>
          </a:ln>
        </p:spPr>
      </p:pic>
      <p:sp>
        <p:nvSpPr>
          <p:cNvPr id="78" name="Google Shape;78;g205dc869e36_0_0"/>
          <p:cNvSpPr txBox="1"/>
          <p:nvPr/>
        </p:nvSpPr>
        <p:spPr>
          <a:xfrm>
            <a:off x="5527750" y="3843488"/>
            <a:ext cx="9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CC TV</a:t>
            </a:r>
            <a:endParaRPr>
              <a:latin typeface="Roboto"/>
              <a:ea typeface="Roboto"/>
              <a:cs typeface="Roboto"/>
              <a:sym typeface="Roboto"/>
            </a:endParaRPr>
          </a:p>
        </p:txBody>
      </p:sp>
      <p:sp>
        <p:nvSpPr>
          <p:cNvPr id="79" name="Google Shape;79;g205dc869e36_0_0"/>
          <p:cNvSpPr txBox="1"/>
          <p:nvPr/>
        </p:nvSpPr>
        <p:spPr>
          <a:xfrm>
            <a:off x="7004825" y="4702950"/>
            <a:ext cx="8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Devices</a:t>
            </a:r>
            <a:endParaRPr>
              <a:latin typeface="Roboto"/>
              <a:ea typeface="Roboto"/>
              <a:cs typeface="Roboto"/>
              <a:sym typeface="Roboto"/>
            </a:endParaRPr>
          </a:p>
        </p:txBody>
      </p:sp>
      <p:sp>
        <p:nvSpPr>
          <p:cNvPr id="80" name="Google Shape;80;g205dc869e36_0_0"/>
          <p:cNvSpPr txBox="1"/>
          <p:nvPr/>
        </p:nvSpPr>
        <p:spPr>
          <a:xfrm>
            <a:off x="3723238" y="4702950"/>
            <a:ext cx="7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Router</a:t>
            </a:r>
            <a:endParaRPr>
              <a:latin typeface="Roboto"/>
              <a:ea typeface="Roboto"/>
              <a:cs typeface="Roboto"/>
              <a:sym typeface="Roboto"/>
            </a:endParaRPr>
          </a:p>
        </p:txBody>
      </p:sp>
      <p:sp>
        <p:nvSpPr>
          <p:cNvPr id="81" name="Google Shape;81;g205dc869e36_0_0"/>
          <p:cNvSpPr txBox="1"/>
          <p:nvPr/>
        </p:nvSpPr>
        <p:spPr>
          <a:xfrm>
            <a:off x="1860275" y="3843500"/>
            <a:ext cx="8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Sensors</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206b8237803_0_0"/>
          <p:cNvSpPr txBox="1"/>
          <p:nvPr>
            <p:ph idx="1" type="subTitle"/>
          </p:nvPr>
        </p:nvSpPr>
        <p:spPr>
          <a:xfrm>
            <a:off x="2332550" y="263000"/>
            <a:ext cx="4252200" cy="44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Cloud Computing Vs Edge Computing </a:t>
            </a:r>
            <a:endParaRPr b="1"/>
          </a:p>
        </p:txBody>
      </p:sp>
      <p:graphicFrame>
        <p:nvGraphicFramePr>
          <p:cNvPr id="87" name="Google Shape;87;g206b8237803_0_0"/>
          <p:cNvGraphicFramePr/>
          <p:nvPr/>
        </p:nvGraphicFramePr>
        <p:xfrm>
          <a:off x="952500" y="797980"/>
          <a:ext cx="3000000" cy="3000000"/>
        </p:xfrm>
        <a:graphic>
          <a:graphicData uri="http://schemas.openxmlformats.org/drawingml/2006/table">
            <a:tbl>
              <a:tblPr>
                <a:noFill/>
                <a:tableStyleId>{EEFFA4FF-8287-42D3-B4FD-DAA02DC72C69}</a:tableStyleId>
              </a:tblPr>
              <a:tblGrid>
                <a:gridCol w="3619500"/>
                <a:gridCol w="3619500"/>
              </a:tblGrid>
              <a:tr h="386100">
                <a:tc>
                  <a:txBody>
                    <a:bodyPr/>
                    <a:lstStyle/>
                    <a:p>
                      <a:pPr indent="0" lvl="0" marL="0" rtl="0" algn="ctr">
                        <a:spcBef>
                          <a:spcPts val="0"/>
                        </a:spcBef>
                        <a:spcAft>
                          <a:spcPts val="0"/>
                        </a:spcAft>
                        <a:buNone/>
                      </a:pPr>
                      <a:r>
                        <a:rPr b="1" lang="en-GB">
                          <a:solidFill>
                            <a:schemeClr val="lt2"/>
                          </a:solidFill>
                        </a:rPr>
                        <a:t>Cloud Computing</a:t>
                      </a:r>
                      <a:endParaRPr b="1">
                        <a:solidFill>
                          <a:schemeClr val="lt2"/>
                        </a:solidFill>
                      </a:endParaRPr>
                    </a:p>
                  </a:txBody>
                  <a:tcPr marT="91425" marB="91425" marR="91425" marL="91425">
                    <a:solidFill>
                      <a:srgbClr val="C9DAF8"/>
                    </a:solidFill>
                  </a:tcPr>
                </a:tc>
                <a:tc>
                  <a:txBody>
                    <a:bodyPr/>
                    <a:lstStyle/>
                    <a:p>
                      <a:pPr indent="0" lvl="0" marL="0" rtl="0" algn="ctr">
                        <a:spcBef>
                          <a:spcPts val="0"/>
                        </a:spcBef>
                        <a:spcAft>
                          <a:spcPts val="0"/>
                        </a:spcAft>
                        <a:buNone/>
                      </a:pPr>
                      <a:r>
                        <a:rPr b="1" lang="en-GB">
                          <a:solidFill>
                            <a:schemeClr val="lt2"/>
                          </a:solidFill>
                        </a:rPr>
                        <a:t>Edge Computing</a:t>
                      </a:r>
                      <a:endParaRPr b="1">
                        <a:solidFill>
                          <a:schemeClr val="lt2"/>
                        </a:solidFill>
                      </a:endParaRPr>
                    </a:p>
                  </a:txBody>
                  <a:tcPr marT="91425" marB="91425" marR="91425" marL="91425">
                    <a:solidFill>
                      <a:srgbClr val="C9DAF8"/>
                    </a:solidFill>
                  </a:tcPr>
                </a:tc>
              </a:tr>
              <a:tr h="697950">
                <a:tc>
                  <a:txBody>
                    <a:bodyPr/>
                    <a:lstStyle/>
                    <a:p>
                      <a:pPr indent="0" lvl="0" marL="0" rtl="0" algn="ctr">
                        <a:lnSpc>
                          <a:spcPct val="150000"/>
                        </a:lnSpc>
                        <a:spcBef>
                          <a:spcPts val="0"/>
                        </a:spcBef>
                        <a:spcAft>
                          <a:spcPts val="0"/>
                        </a:spcAft>
                        <a:buNone/>
                      </a:pPr>
                      <a:r>
                        <a:rPr lang="en-GB"/>
                        <a:t>The transmission of large video files over the internet can result in significant delays.</a:t>
                      </a:r>
                      <a:endParaRPr/>
                    </a:p>
                  </a:txBody>
                  <a:tcPr marT="91425" marB="91425" marR="91425" marL="91425"/>
                </a:tc>
                <a:tc>
                  <a:txBody>
                    <a:bodyPr/>
                    <a:lstStyle/>
                    <a:p>
                      <a:pPr indent="0" lvl="0" marL="0" rtl="0" algn="ctr">
                        <a:lnSpc>
                          <a:spcPct val="150000"/>
                        </a:lnSpc>
                        <a:spcBef>
                          <a:spcPts val="0"/>
                        </a:spcBef>
                        <a:spcAft>
                          <a:spcPts val="0"/>
                        </a:spcAft>
                        <a:buNone/>
                      </a:pPr>
                      <a:r>
                        <a:rPr lang="en-GB"/>
                        <a:t>Data processing at the edge reduces the time it takes for data to travel.</a:t>
                      </a:r>
                      <a:endParaRPr/>
                    </a:p>
                  </a:txBody>
                  <a:tcPr marT="91425" marB="91425" marR="91425" marL="91425"/>
                </a:tc>
              </a:tr>
              <a:tr h="697950">
                <a:tc>
                  <a:txBody>
                    <a:bodyPr/>
                    <a:lstStyle/>
                    <a:p>
                      <a:pPr indent="0" lvl="0" marL="0" rtl="0" algn="ctr">
                        <a:lnSpc>
                          <a:spcPct val="150000"/>
                        </a:lnSpc>
                        <a:spcBef>
                          <a:spcPts val="0"/>
                        </a:spcBef>
                        <a:spcAft>
                          <a:spcPts val="0"/>
                        </a:spcAft>
                        <a:buNone/>
                      </a:pPr>
                      <a:r>
                        <a:rPr lang="en-GB"/>
                        <a:t>The transmission of sensitive video data over the internet raises security concerns.</a:t>
                      </a:r>
                      <a:endParaRPr/>
                    </a:p>
                  </a:txBody>
                  <a:tcPr marT="91425" marB="91425" marR="91425" marL="91425"/>
                </a:tc>
                <a:tc>
                  <a:txBody>
                    <a:bodyPr/>
                    <a:lstStyle/>
                    <a:p>
                      <a:pPr indent="0" lvl="0" marL="0" rtl="0" algn="ctr">
                        <a:lnSpc>
                          <a:spcPct val="150000"/>
                        </a:lnSpc>
                        <a:spcBef>
                          <a:spcPts val="0"/>
                        </a:spcBef>
                        <a:spcAft>
                          <a:spcPts val="0"/>
                        </a:spcAft>
                        <a:buNone/>
                      </a:pPr>
                      <a:r>
                        <a:rPr lang="en-GB"/>
                        <a:t>T</a:t>
                      </a:r>
                      <a:r>
                        <a:rPr lang="en-GB"/>
                        <a:t>he risk of data being intercepted in transit is reduced.</a:t>
                      </a:r>
                      <a:endParaRPr/>
                    </a:p>
                  </a:txBody>
                  <a:tcPr marT="91425" marB="91425" marR="91425" marL="91425"/>
                </a:tc>
              </a:tr>
              <a:tr h="697950">
                <a:tc>
                  <a:txBody>
                    <a:bodyPr/>
                    <a:lstStyle/>
                    <a:p>
                      <a:pPr indent="0" lvl="0" marL="0" rtl="0" algn="ctr">
                        <a:lnSpc>
                          <a:spcPct val="150000"/>
                        </a:lnSpc>
                        <a:spcBef>
                          <a:spcPts val="0"/>
                        </a:spcBef>
                        <a:spcAft>
                          <a:spcPts val="0"/>
                        </a:spcAft>
                        <a:buNone/>
                      </a:pPr>
                      <a:r>
                        <a:rPr lang="en-GB"/>
                        <a:t>C</a:t>
                      </a:r>
                      <a:r>
                        <a:rPr lang="en-GB"/>
                        <a:t>an be prone to outages or slowdowns.</a:t>
                      </a:r>
                      <a:endParaRPr/>
                    </a:p>
                  </a:txBody>
                  <a:tcPr marT="91425" marB="91425" marR="91425" marL="91425"/>
                </a:tc>
                <a:tc>
                  <a:txBody>
                    <a:bodyPr/>
                    <a:lstStyle/>
                    <a:p>
                      <a:pPr indent="0" lvl="0" marL="0" rtl="0" algn="ctr">
                        <a:lnSpc>
                          <a:spcPct val="150000"/>
                        </a:lnSpc>
                        <a:spcBef>
                          <a:spcPts val="0"/>
                        </a:spcBef>
                        <a:spcAft>
                          <a:spcPts val="0"/>
                        </a:spcAft>
                        <a:buNone/>
                      </a:pPr>
                      <a:r>
                        <a:rPr lang="en-GB"/>
                        <a:t>Ensures</a:t>
                      </a:r>
                      <a:r>
                        <a:rPr lang="en-GB"/>
                        <a:t> data is processed even if there is an internet outage.</a:t>
                      </a:r>
                      <a:endParaRPr/>
                    </a:p>
                  </a:txBody>
                  <a:tcPr marT="91425" marB="91425" marR="91425" marL="91425"/>
                </a:tc>
              </a:tr>
              <a:tr h="697950">
                <a:tc>
                  <a:txBody>
                    <a:bodyPr/>
                    <a:lstStyle/>
                    <a:p>
                      <a:pPr indent="0" lvl="0" marL="0" rtl="0" algn="ctr">
                        <a:lnSpc>
                          <a:spcPct val="150000"/>
                        </a:lnSpc>
                        <a:spcBef>
                          <a:spcPts val="0"/>
                        </a:spcBef>
                        <a:spcAft>
                          <a:spcPts val="0"/>
                        </a:spcAft>
                        <a:buNone/>
                      </a:pPr>
                      <a:r>
                        <a:rPr lang="en-GB"/>
                        <a:t>R</a:t>
                      </a:r>
                      <a:r>
                        <a:rPr lang="en-GB"/>
                        <a:t>equires a large amount of bandwidth.</a:t>
                      </a:r>
                      <a:endParaRPr/>
                    </a:p>
                  </a:txBody>
                  <a:tcPr marT="91425" marB="91425" marR="91425" marL="91425"/>
                </a:tc>
                <a:tc>
                  <a:txBody>
                    <a:bodyPr/>
                    <a:lstStyle/>
                    <a:p>
                      <a:pPr indent="0" lvl="0" marL="0" rtl="0" algn="ctr">
                        <a:lnSpc>
                          <a:spcPct val="150000"/>
                        </a:lnSpc>
                        <a:spcBef>
                          <a:spcPts val="0"/>
                        </a:spcBef>
                        <a:spcAft>
                          <a:spcPts val="0"/>
                        </a:spcAft>
                        <a:buNone/>
                      </a:pPr>
                      <a:r>
                        <a:rPr lang="en-GB"/>
                        <a:t>R</a:t>
                      </a:r>
                      <a:r>
                        <a:rPr lang="en-GB"/>
                        <a:t>educes the demand on network bandwidth.</a:t>
                      </a:r>
                      <a:endParaRPr/>
                    </a:p>
                  </a:txBody>
                  <a:tcPr marT="91425" marB="91425" marR="91425" marL="91425"/>
                </a:tc>
              </a:tr>
              <a:tr h="386100">
                <a:tc>
                  <a:txBody>
                    <a:bodyPr/>
                    <a:lstStyle/>
                    <a:p>
                      <a:pPr indent="0" lvl="0" marL="0" rtl="0" algn="ctr">
                        <a:lnSpc>
                          <a:spcPct val="150000"/>
                        </a:lnSpc>
                        <a:spcBef>
                          <a:spcPts val="0"/>
                        </a:spcBef>
                        <a:spcAft>
                          <a:spcPts val="0"/>
                        </a:spcAft>
                        <a:buNone/>
                      </a:pPr>
                      <a:r>
                        <a:rPr lang="en-GB"/>
                        <a:t>Expensive</a:t>
                      </a:r>
                      <a:endParaRPr/>
                    </a:p>
                  </a:txBody>
                  <a:tcPr marT="91425" marB="91425" marR="91425" marL="91425"/>
                </a:tc>
                <a:tc>
                  <a:txBody>
                    <a:bodyPr/>
                    <a:lstStyle/>
                    <a:p>
                      <a:pPr indent="0" lvl="0" marL="0" rtl="0" algn="ctr">
                        <a:lnSpc>
                          <a:spcPct val="150000"/>
                        </a:lnSpc>
                        <a:spcBef>
                          <a:spcPts val="0"/>
                        </a:spcBef>
                        <a:spcAft>
                          <a:spcPts val="0"/>
                        </a:spcAft>
                        <a:buNone/>
                      </a:pPr>
                      <a:r>
                        <a:rPr lang="en-GB"/>
                        <a:t>Cost effective</a:t>
                      </a:r>
                      <a:endParaRPr/>
                    </a:p>
                  </a:txBody>
                  <a:tcPr marT="91425" marB="91425" marR="91425" marL="91425"/>
                </a:tc>
              </a:tr>
              <a:tr h="386100">
                <a:tc>
                  <a:txBody>
                    <a:bodyPr/>
                    <a:lstStyle/>
                    <a:p>
                      <a:pPr indent="0" lvl="0" marL="0" rtl="0" algn="ctr">
                        <a:lnSpc>
                          <a:spcPct val="150000"/>
                        </a:lnSpc>
                        <a:spcBef>
                          <a:spcPts val="0"/>
                        </a:spcBef>
                        <a:spcAft>
                          <a:spcPts val="0"/>
                        </a:spcAft>
                        <a:buNone/>
                      </a:pPr>
                      <a:r>
                        <a:rPr lang="en-GB"/>
                        <a:t>Privacy concerns for sensitive data</a:t>
                      </a:r>
                      <a:endParaRPr/>
                    </a:p>
                  </a:txBody>
                  <a:tcPr marT="91425" marB="91425" marR="91425" marL="91425"/>
                </a:tc>
                <a:tc>
                  <a:txBody>
                    <a:bodyPr/>
                    <a:lstStyle/>
                    <a:p>
                      <a:pPr indent="0" lvl="0" marL="0" rtl="0" algn="ctr">
                        <a:lnSpc>
                          <a:spcPct val="150000"/>
                        </a:lnSpc>
                        <a:spcBef>
                          <a:spcPts val="0"/>
                        </a:spcBef>
                        <a:spcAft>
                          <a:spcPts val="0"/>
                        </a:spcAft>
                        <a:buNone/>
                      </a:pPr>
                      <a:r>
                        <a:rPr lang="en-GB"/>
                        <a:t>Ensures the privacy</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g206b8237803_0_8"/>
          <p:cNvPicPr preferRelativeResize="0"/>
          <p:nvPr/>
        </p:nvPicPr>
        <p:blipFill rotWithShape="1">
          <a:blip r:embed="rId3">
            <a:alphaModFix/>
          </a:blip>
          <a:srcRect b="47042" l="0" r="0" t="0"/>
          <a:stretch/>
        </p:blipFill>
        <p:spPr>
          <a:xfrm>
            <a:off x="514800" y="1678375"/>
            <a:ext cx="8125300" cy="2420475"/>
          </a:xfrm>
          <a:prstGeom prst="rect">
            <a:avLst/>
          </a:prstGeom>
          <a:noFill/>
          <a:ln>
            <a:noFill/>
          </a:ln>
        </p:spPr>
      </p:pic>
      <p:sp>
        <p:nvSpPr>
          <p:cNvPr id="93" name="Google Shape;93;g206b8237803_0_8"/>
          <p:cNvSpPr txBox="1"/>
          <p:nvPr>
            <p:ph idx="1" type="subTitle"/>
          </p:nvPr>
        </p:nvSpPr>
        <p:spPr>
          <a:xfrm>
            <a:off x="474250" y="451300"/>
            <a:ext cx="4252200" cy="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WLAN </a:t>
            </a:r>
            <a:r>
              <a:rPr b="1" lang="en-GB"/>
              <a:t>Edge Computing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Overall architecture</a:t>
            </a:r>
            <a:endParaRPr/>
          </a:p>
        </p:txBody>
      </p:sp>
      <p:pic>
        <p:nvPicPr>
          <p:cNvPr id="99" name="Google Shape;99;p3"/>
          <p:cNvPicPr preferRelativeResize="0"/>
          <p:nvPr/>
        </p:nvPicPr>
        <p:blipFill>
          <a:blip r:embed="rId3">
            <a:alphaModFix/>
          </a:blip>
          <a:stretch>
            <a:fillRect/>
          </a:stretch>
        </p:blipFill>
        <p:spPr>
          <a:xfrm>
            <a:off x="952188" y="755800"/>
            <a:ext cx="7471176" cy="420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06b8237803_0_18"/>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Frontend - App View</a:t>
            </a:r>
            <a:endParaRPr/>
          </a:p>
        </p:txBody>
      </p:sp>
      <p:pic>
        <p:nvPicPr>
          <p:cNvPr id="105" name="Google Shape;105;g206b8237803_0_18"/>
          <p:cNvPicPr preferRelativeResize="0"/>
          <p:nvPr/>
        </p:nvPicPr>
        <p:blipFill>
          <a:blip r:embed="rId3">
            <a:alphaModFix/>
          </a:blip>
          <a:stretch>
            <a:fillRect/>
          </a:stretch>
        </p:blipFill>
        <p:spPr>
          <a:xfrm>
            <a:off x="990600" y="966100"/>
            <a:ext cx="7132017" cy="4025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062e6f467d_1_15"/>
          <p:cNvSpPr txBox="1"/>
          <p:nvPr>
            <p:ph type="title"/>
          </p:nvPr>
        </p:nvSpPr>
        <p:spPr>
          <a:xfrm>
            <a:off x="548425" y="256525"/>
            <a:ext cx="8172600" cy="69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Individual app development for demonstration</a:t>
            </a:r>
            <a:endParaRPr/>
          </a:p>
          <a:p>
            <a:pPr indent="0" lvl="0" marL="0" rtl="0" algn="ctr">
              <a:spcBef>
                <a:spcPts val="0"/>
              </a:spcBef>
              <a:spcAft>
                <a:spcPts val="0"/>
              </a:spcAft>
              <a:buNone/>
            </a:pPr>
            <a:r>
              <a:t/>
            </a:r>
            <a:endParaRPr sz="2400">
              <a:solidFill>
                <a:srgbClr val="0000FF"/>
              </a:solidFill>
            </a:endParaRPr>
          </a:p>
        </p:txBody>
      </p:sp>
      <p:sp>
        <p:nvSpPr>
          <p:cNvPr id="111" name="Google Shape;111;g2062e6f467d_1_15"/>
          <p:cNvSpPr txBox="1"/>
          <p:nvPr/>
        </p:nvSpPr>
        <p:spPr>
          <a:xfrm>
            <a:off x="727400" y="1232025"/>
            <a:ext cx="7297200" cy="27705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rgbClr val="0B5394"/>
              </a:buClr>
              <a:buSzPts val="2400"/>
              <a:buFont typeface="Fira Sans Extra Condensed SemiBold"/>
              <a:buAutoNum type="arabicPeriod"/>
            </a:pPr>
            <a:r>
              <a:rPr lang="en-GB" sz="2400">
                <a:solidFill>
                  <a:srgbClr val="0B5394"/>
                </a:solidFill>
                <a:latin typeface="Fira Sans Extra Condensed SemiBold"/>
                <a:ea typeface="Fira Sans Extra Condensed SemiBold"/>
                <a:cs typeface="Fira Sans Extra Condensed SemiBold"/>
                <a:sym typeface="Fira Sans Extra Condensed SemiBold"/>
              </a:rPr>
              <a:t>Video Surveillance App- Processing CCTV Feed for Threat detection</a:t>
            </a:r>
            <a:endParaRPr sz="2400">
              <a:solidFill>
                <a:srgbClr val="0B5394"/>
              </a:solidFill>
              <a:latin typeface="Fira Sans Extra Condensed SemiBold"/>
              <a:ea typeface="Fira Sans Extra Condensed SemiBold"/>
              <a:cs typeface="Fira Sans Extra Condensed SemiBold"/>
              <a:sym typeface="Fira Sans Extra Condensed SemiBold"/>
            </a:endParaRPr>
          </a:p>
          <a:p>
            <a:pPr indent="-381000" lvl="0" marL="457200" rtl="0" algn="l">
              <a:lnSpc>
                <a:spcPct val="150000"/>
              </a:lnSpc>
              <a:spcBef>
                <a:spcPts val="0"/>
              </a:spcBef>
              <a:spcAft>
                <a:spcPts val="0"/>
              </a:spcAft>
              <a:buClr>
                <a:srgbClr val="0B5394"/>
              </a:buClr>
              <a:buSzPts val="2400"/>
              <a:buFont typeface="Fira Sans Extra Condensed SemiBold"/>
              <a:buAutoNum type="arabicPeriod"/>
            </a:pPr>
            <a:r>
              <a:rPr lang="en-GB" sz="2400">
                <a:solidFill>
                  <a:srgbClr val="0B5394"/>
                </a:solidFill>
                <a:latin typeface="Fira Sans Extra Condensed SemiBold"/>
                <a:ea typeface="Fira Sans Extra Condensed SemiBold"/>
                <a:cs typeface="Fira Sans Extra Condensed SemiBold"/>
                <a:sym typeface="Fira Sans Extra Condensed SemiBold"/>
              </a:rPr>
              <a:t>Smart Home App- Monitoring and control smart home devices</a:t>
            </a:r>
            <a:endParaRPr sz="2400">
              <a:solidFill>
                <a:srgbClr val="0B5394"/>
              </a:solidFill>
              <a:latin typeface="Fira Sans Extra Condensed SemiBold"/>
              <a:ea typeface="Fira Sans Extra Condensed SemiBold"/>
              <a:cs typeface="Fira Sans Extra Condensed SemiBold"/>
              <a:sym typeface="Fira Sans Extra Condensed SemiBold"/>
            </a:endParaRPr>
          </a:p>
          <a:p>
            <a:pPr indent="-381000" lvl="0" marL="457200" rtl="0" algn="l">
              <a:lnSpc>
                <a:spcPct val="150000"/>
              </a:lnSpc>
              <a:spcBef>
                <a:spcPts val="0"/>
              </a:spcBef>
              <a:spcAft>
                <a:spcPts val="0"/>
              </a:spcAft>
              <a:buClr>
                <a:srgbClr val="0B5394"/>
              </a:buClr>
              <a:buSzPts val="2400"/>
              <a:buFont typeface="Fira Sans Extra Condensed SemiBold"/>
              <a:buAutoNum type="arabicPeriod"/>
            </a:pPr>
            <a:r>
              <a:rPr lang="en-GB" sz="2400">
                <a:solidFill>
                  <a:srgbClr val="0B5394"/>
                </a:solidFill>
                <a:latin typeface="Fira Sans Extra Condensed SemiBold"/>
                <a:ea typeface="Fira Sans Extra Condensed SemiBold"/>
                <a:cs typeface="Fira Sans Extra Condensed SemiBold"/>
                <a:sym typeface="Fira Sans Extra Condensed SemiBold"/>
              </a:rPr>
              <a:t>Media files server App -  Home media server</a:t>
            </a:r>
            <a:endParaRPr>
              <a:solidFill>
                <a:srgbClr val="0B5394"/>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06b8237803_1_0"/>
          <p:cNvSpPr txBox="1"/>
          <p:nvPr>
            <p:ph type="title"/>
          </p:nvPr>
        </p:nvSpPr>
        <p:spPr>
          <a:xfrm>
            <a:off x="514775" y="300700"/>
            <a:ext cx="81144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Video </a:t>
            </a:r>
            <a:r>
              <a:rPr lang="en-GB"/>
              <a:t>surveillance App</a:t>
            </a:r>
            <a:endParaRPr/>
          </a:p>
        </p:txBody>
      </p:sp>
      <p:pic>
        <p:nvPicPr>
          <p:cNvPr id="117" name="Google Shape;117;g206b8237803_1_0"/>
          <p:cNvPicPr preferRelativeResize="0"/>
          <p:nvPr/>
        </p:nvPicPr>
        <p:blipFill>
          <a:blip r:embed="rId3">
            <a:alphaModFix/>
          </a:blip>
          <a:stretch>
            <a:fillRect/>
          </a:stretch>
        </p:blipFill>
        <p:spPr>
          <a:xfrm>
            <a:off x="514775" y="1409125"/>
            <a:ext cx="882801" cy="747274"/>
          </a:xfrm>
          <a:prstGeom prst="rect">
            <a:avLst/>
          </a:prstGeom>
          <a:noFill/>
          <a:ln>
            <a:noFill/>
          </a:ln>
        </p:spPr>
      </p:pic>
      <p:pic>
        <p:nvPicPr>
          <p:cNvPr id="118" name="Google Shape;118;g206b8237803_1_0"/>
          <p:cNvPicPr preferRelativeResize="0"/>
          <p:nvPr/>
        </p:nvPicPr>
        <p:blipFill>
          <a:blip r:embed="rId3">
            <a:alphaModFix/>
          </a:blip>
          <a:stretch>
            <a:fillRect/>
          </a:stretch>
        </p:blipFill>
        <p:spPr>
          <a:xfrm>
            <a:off x="596300" y="2855150"/>
            <a:ext cx="882801" cy="747274"/>
          </a:xfrm>
          <a:prstGeom prst="rect">
            <a:avLst/>
          </a:prstGeom>
          <a:noFill/>
          <a:ln>
            <a:noFill/>
          </a:ln>
        </p:spPr>
      </p:pic>
      <p:pic>
        <p:nvPicPr>
          <p:cNvPr id="119" name="Google Shape;119;g206b8237803_1_0"/>
          <p:cNvPicPr preferRelativeResize="0"/>
          <p:nvPr/>
        </p:nvPicPr>
        <p:blipFill rotWithShape="1">
          <a:blip r:embed="rId4">
            <a:alphaModFix/>
          </a:blip>
          <a:srcRect b="5898" l="4178" r="4397" t="4727"/>
          <a:stretch/>
        </p:blipFill>
        <p:spPr>
          <a:xfrm>
            <a:off x="1868075" y="2071688"/>
            <a:ext cx="1438580" cy="1000101"/>
          </a:xfrm>
          <a:prstGeom prst="rect">
            <a:avLst/>
          </a:prstGeom>
          <a:noFill/>
          <a:ln>
            <a:noFill/>
          </a:ln>
        </p:spPr>
      </p:pic>
      <p:pic>
        <p:nvPicPr>
          <p:cNvPr id="120" name="Google Shape;120;g206b8237803_1_0"/>
          <p:cNvPicPr preferRelativeResize="0"/>
          <p:nvPr/>
        </p:nvPicPr>
        <p:blipFill>
          <a:blip r:embed="rId5">
            <a:alphaModFix/>
          </a:blip>
          <a:stretch>
            <a:fillRect/>
          </a:stretch>
        </p:blipFill>
        <p:spPr>
          <a:xfrm>
            <a:off x="4467426" y="1863086"/>
            <a:ext cx="1438574" cy="1438574"/>
          </a:xfrm>
          <a:prstGeom prst="rect">
            <a:avLst/>
          </a:prstGeom>
          <a:noFill/>
          <a:ln>
            <a:noFill/>
          </a:ln>
        </p:spPr>
      </p:pic>
      <p:pic>
        <p:nvPicPr>
          <p:cNvPr id="121" name="Google Shape;121;g206b8237803_1_0"/>
          <p:cNvPicPr preferRelativeResize="0"/>
          <p:nvPr/>
        </p:nvPicPr>
        <p:blipFill>
          <a:blip r:embed="rId6">
            <a:alphaModFix/>
          </a:blip>
          <a:stretch>
            <a:fillRect/>
          </a:stretch>
        </p:blipFill>
        <p:spPr>
          <a:xfrm>
            <a:off x="7340275" y="1927288"/>
            <a:ext cx="1288900" cy="1288900"/>
          </a:xfrm>
          <a:prstGeom prst="rect">
            <a:avLst/>
          </a:prstGeom>
          <a:noFill/>
          <a:ln>
            <a:noFill/>
          </a:ln>
        </p:spPr>
      </p:pic>
      <p:cxnSp>
        <p:nvCxnSpPr>
          <p:cNvPr id="122" name="Google Shape;122;g206b8237803_1_0"/>
          <p:cNvCxnSpPr>
            <a:stCxn id="117" idx="3"/>
            <a:endCxn id="119" idx="1"/>
          </p:cNvCxnSpPr>
          <p:nvPr/>
        </p:nvCxnSpPr>
        <p:spPr>
          <a:xfrm>
            <a:off x="1397576" y="1782762"/>
            <a:ext cx="470400" cy="789000"/>
          </a:xfrm>
          <a:prstGeom prst="straightConnector1">
            <a:avLst/>
          </a:prstGeom>
          <a:noFill/>
          <a:ln cap="flat" cmpd="sng" w="38100">
            <a:solidFill>
              <a:srgbClr val="134F5C"/>
            </a:solidFill>
            <a:prstDash val="solid"/>
            <a:round/>
            <a:headEnd len="med" w="med" type="none"/>
            <a:tailEnd len="med" w="med" type="none"/>
          </a:ln>
        </p:spPr>
      </p:cxnSp>
      <p:cxnSp>
        <p:nvCxnSpPr>
          <p:cNvPr id="123" name="Google Shape;123;g206b8237803_1_0"/>
          <p:cNvCxnSpPr>
            <a:endCxn id="119" idx="1"/>
          </p:cNvCxnSpPr>
          <p:nvPr/>
        </p:nvCxnSpPr>
        <p:spPr>
          <a:xfrm flipH="1" rot="10800000">
            <a:off x="1478375" y="2571738"/>
            <a:ext cx="389700" cy="657900"/>
          </a:xfrm>
          <a:prstGeom prst="straightConnector1">
            <a:avLst/>
          </a:prstGeom>
          <a:noFill/>
          <a:ln cap="flat" cmpd="sng" w="38100">
            <a:solidFill>
              <a:schemeClr val="lt2"/>
            </a:solidFill>
            <a:prstDash val="solid"/>
            <a:round/>
            <a:headEnd len="med" w="med" type="none"/>
            <a:tailEnd len="med" w="med" type="none"/>
          </a:ln>
        </p:spPr>
      </p:cxnSp>
      <p:cxnSp>
        <p:nvCxnSpPr>
          <p:cNvPr id="124" name="Google Shape;124;g206b8237803_1_0"/>
          <p:cNvCxnSpPr>
            <a:endCxn id="120" idx="1"/>
          </p:cNvCxnSpPr>
          <p:nvPr/>
        </p:nvCxnSpPr>
        <p:spPr>
          <a:xfrm>
            <a:off x="3338826" y="2573973"/>
            <a:ext cx="1128600" cy="8400"/>
          </a:xfrm>
          <a:prstGeom prst="straightConnector1">
            <a:avLst/>
          </a:prstGeom>
          <a:noFill/>
          <a:ln cap="flat" cmpd="sng" w="38100">
            <a:solidFill>
              <a:schemeClr val="lt2"/>
            </a:solidFill>
            <a:prstDash val="solid"/>
            <a:round/>
            <a:headEnd len="med" w="med" type="none"/>
            <a:tailEnd len="med" w="med" type="none"/>
          </a:ln>
        </p:spPr>
      </p:cxnSp>
      <p:cxnSp>
        <p:nvCxnSpPr>
          <p:cNvPr id="125" name="Google Shape;125;g206b8237803_1_0"/>
          <p:cNvCxnSpPr>
            <a:endCxn id="121" idx="1"/>
          </p:cNvCxnSpPr>
          <p:nvPr/>
        </p:nvCxnSpPr>
        <p:spPr>
          <a:xfrm flipH="1" rot="10800000">
            <a:off x="5926075" y="2571738"/>
            <a:ext cx="1414200" cy="2100"/>
          </a:xfrm>
          <a:prstGeom prst="straightConnector1">
            <a:avLst/>
          </a:prstGeom>
          <a:noFill/>
          <a:ln cap="flat" cmpd="sng" w="38100">
            <a:solidFill>
              <a:schemeClr val="lt2"/>
            </a:solidFill>
            <a:prstDash val="solid"/>
            <a:round/>
            <a:headEnd len="med" w="med" type="none"/>
            <a:tailEnd len="med" w="med" type="none"/>
          </a:ln>
        </p:spPr>
      </p:cxnSp>
      <p:sp>
        <p:nvSpPr>
          <p:cNvPr id="126" name="Google Shape;126;g206b8237803_1_0"/>
          <p:cNvSpPr txBox="1"/>
          <p:nvPr/>
        </p:nvSpPr>
        <p:spPr>
          <a:xfrm>
            <a:off x="4622413" y="3229650"/>
            <a:ext cx="112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WiFi Router</a:t>
            </a:r>
            <a:endParaRPr>
              <a:latin typeface="Roboto"/>
              <a:ea typeface="Roboto"/>
              <a:cs typeface="Roboto"/>
              <a:sym typeface="Roboto"/>
            </a:endParaRPr>
          </a:p>
        </p:txBody>
      </p:sp>
      <p:sp>
        <p:nvSpPr>
          <p:cNvPr id="127" name="Google Shape;127;g206b8237803_1_0"/>
          <p:cNvSpPr txBox="1"/>
          <p:nvPr/>
        </p:nvSpPr>
        <p:spPr>
          <a:xfrm>
            <a:off x="7340275" y="3071800"/>
            <a:ext cx="159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Edge Computer</a:t>
            </a:r>
            <a:endParaRPr>
              <a:latin typeface="Roboto"/>
              <a:ea typeface="Roboto"/>
              <a:cs typeface="Roboto"/>
              <a:sym typeface="Roboto"/>
            </a:endParaRPr>
          </a:p>
        </p:txBody>
      </p:sp>
      <p:sp>
        <p:nvSpPr>
          <p:cNvPr id="128" name="Google Shape;128;g206b8237803_1_0"/>
          <p:cNvSpPr txBox="1"/>
          <p:nvPr/>
        </p:nvSpPr>
        <p:spPr>
          <a:xfrm>
            <a:off x="2328863" y="3071800"/>
            <a:ext cx="12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Raspberry pi</a:t>
            </a:r>
            <a:endParaRPr>
              <a:latin typeface="Roboto"/>
              <a:ea typeface="Roboto"/>
              <a:cs typeface="Roboto"/>
              <a:sym typeface="Roboto"/>
            </a:endParaRPr>
          </a:p>
        </p:txBody>
      </p:sp>
      <p:sp>
        <p:nvSpPr>
          <p:cNvPr id="129" name="Google Shape;129;g206b8237803_1_0"/>
          <p:cNvSpPr txBox="1"/>
          <p:nvPr/>
        </p:nvSpPr>
        <p:spPr>
          <a:xfrm>
            <a:off x="330600" y="3629850"/>
            <a:ext cx="14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a:ea typeface="Roboto"/>
                <a:cs typeface="Roboto"/>
                <a:sym typeface="Roboto"/>
              </a:rPr>
              <a:t>CCTV</a:t>
            </a:r>
            <a:r>
              <a:rPr lang="en-GB">
                <a:latin typeface="Roboto"/>
                <a:ea typeface="Roboto"/>
                <a:cs typeface="Roboto"/>
                <a:sym typeface="Roboto"/>
              </a:rPr>
              <a:t> cameras</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